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6" r:id="rId11"/>
    <p:sldId id="265" r:id="rId12"/>
    <p:sldId id="266" r:id="rId13"/>
    <p:sldId id="267" r:id="rId14"/>
    <p:sldId id="29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98" r:id="rId34"/>
    <p:sldId id="299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x="10693400" cy="7562850"/>
  <p:notesSz cx="10693400" cy="75628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60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‹#›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‹#›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‹#›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‹#›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‹#›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57124" y="364401"/>
            <a:ext cx="7856220" cy="441325"/>
          </a:xfrm>
          <a:custGeom>
            <a:avLst/>
            <a:gdLst/>
            <a:ahLst/>
            <a:cxnLst/>
            <a:rect l="l" t="t" r="r" b="b"/>
            <a:pathLst>
              <a:path w="7856220" h="441325">
                <a:moveTo>
                  <a:pt x="0" y="440778"/>
                </a:moveTo>
                <a:lnTo>
                  <a:pt x="7855711" y="440778"/>
                </a:lnTo>
                <a:lnTo>
                  <a:pt x="7855711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E2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57556" y="464820"/>
            <a:ext cx="7854696" cy="2941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59834" y="1043686"/>
            <a:ext cx="3173730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9097" y="1192022"/>
            <a:ext cx="7022465" cy="4894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447289" y="7110938"/>
            <a:ext cx="3512185" cy="250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170669" y="7112462"/>
            <a:ext cx="1102995" cy="250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‹#›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kigal.meb.k12.tr/" TargetMode="External"/><Relationship Id="rId5" Type="http://schemas.openxmlformats.org/officeDocument/2006/relationships/hyperlink" Target="mailto:317606@meb.k12.tr" TargetMode="Externa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jpg"/><Relationship Id="rId4" Type="http://schemas.openxmlformats.org/officeDocument/2006/relationships/image" Target="../media/image4.png"/><Relationship Id="rId9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2.jpg"/><Relationship Id="rId4" Type="http://schemas.openxmlformats.org/officeDocument/2006/relationships/image" Target="../media/image4.png"/><Relationship Id="rId9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35.png"/><Relationship Id="rId10" Type="http://schemas.openxmlformats.org/officeDocument/2006/relationships/image" Target="../media/image38.jpg"/><Relationship Id="rId4" Type="http://schemas.openxmlformats.org/officeDocument/2006/relationships/image" Target="../media/image4.png"/><Relationship Id="rId9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35.png"/><Relationship Id="rId10" Type="http://schemas.openxmlformats.org/officeDocument/2006/relationships/image" Target="../media/image41.jpg"/><Relationship Id="rId4" Type="http://schemas.openxmlformats.org/officeDocument/2006/relationships/image" Target="../media/image4.png"/><Relationship Id="rId9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6.jpg"/><Relationship Id="rId4" Type="http://schemas.openxmlformats.org/officeDocument/2006/relationships/image" Target="../media/image4.png"/><Relationship Id="rId9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35.png"/><Relationship Id="rId10" Type="http://schemas.openxmlformats.org/officeDocument/2006/relationships/image" Target="../media/image48.jpg"/><Relationship Id="rId4" Type="http://schemas.openxmlformats.org/officeDocument/2006/relationships/image" Target="../media/image4.png"/><Relationship Id="rId9" Type="http://schemas.openxmlformats.org/officeDocument/2006/relationships/image" Target="../media/image4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8.png"/><Relationship Id="rId10" Type="http://schemas.openxmlformats.org/officeDocument/2006/relationships/image" Target="../media/image50.jpg"/><Relationship Id="rId4" Type="http://schemas.openxmlformats.org/officeDocument/2006/relationships/image" Target="../media/image4.png"/><Relationship Id="rId9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.png"/><Relationship Id="rId7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35.png"/><Relationship Id="rId10" Type="http://schemas.openxmlformats.org/officeDocument/2006/relationships/image" Target="../media/image54.jpg"/><Relationship Id="rId4" Type="http://schemas.openxmlformats.org/officeDocument/2006/relationships/image" Target="../media/image4.png"/><Relationship Id="rId9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jpg"/><Relationship Id="rId5" Type="http://schemas.openxmlformats.org/officeDocument/2006/relationships/image" Target="../media/image55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1.jpg"/><Relationship Id="rId4" Type="http://schemas.openxmlformats.org/officeDocument/2006/relationships/image" Target="../media/image4.png"/><Relationship Id="rId9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.png"/><Relationship Id="rId7" Type="http://schemas.openxmlformats.org/officeDocument/2006/relationships/image" Target="../media/image6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57.png"/><Relationship Id="rId10" Type="http://schemas.openxmlformats.org/officeDocument/2006/relationships/image" Target="../media/image65.jpg"/><Relationship Id="rId4" Type="http://schemas.openxmlformats.org/officeDocument/2006/relationships/image" Target="../media/image4.png"/><Relationship Id="rId9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6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66.png"/><Relationship Id="rId10" Type="http://schemas.openxmlformats.org/officeDocument/2006/relationships/image" Target="../media/image69.jpg"/><Relationship Id="rId4" Type="http://schemas.openxmlformats.org/officeDocument/2006/relationships/image" Target="../media/image4.png"/><Relationship Id="rId9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85670" y="3316808"/>
            <a:ext cx="92963" cy="932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78633" y="3316859"/>
            <a:ext cx="6135370" cy="18415"/>
          </a:xfrm>
          <a:custGeom>
            <a:avLst/>
            <a:gdLst/>
            <a:ahLst/>
            <a:cxnLst/>
            <a:rect l="l" t="t" r="r" b="b"/>
            <a:pathLst>
              <a:path w="6135370" h="18414">
                <a:moveTo>
                  <a:pt x="0" y="18288"/>
                </a:moveTo>
                <a:lnTo>
                  <a:pt x="6134989" y="18288"/>
                </a:lnTo>
                <a:lnTo>
                  <a:pt x="6134989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D996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78633" y="3335147"/>
            <a:ext cx="6135370" cy="56515"/>
          </a:xfrm>
          <a:custGeom>
            <a:avLst/>
            <a:gdLst/>
            <a:ahLst/>
            <a:cxnLst/>
            <a:rect l="l" t="t" r="r" b="b"/>
            <a:pathLst>
              <a:path w="6135370" h="56514">
                <a:moveTo>
                  <a:pt x="0" y="56388"/>
                </a:moveTo>
                <a:lnTo>
                  <a:pt x="6134989" y="56388"/>
                </a:lnTo>
                <a:lnTo>
                  <a:pt x="6134989" y="0"/>
                </a:lnTo>
                <a:lnTo>
                  <a:pt x="0" y="0"/>
                </a:lnTo>
                <a:lnTo>
                  <a:pt x="0" y="56388"/>
                </a:lnTo>
                <a:close/>
              </a:path>
            </a:pathLst>
          </a:custGeom>
          <a:solidFill>
            <a:srgbClr val="9A42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78633" y="3391484"/>
            <a:ext cx="6135370" cy="19050"/>
          </a:xfrm>
          <a:custGeom>
            <a:avLst/>
            <a:gdLst/>
            <a:ahLst/>
            <a:cxnLst/>
            <a:rect l="l" t="t" r="r" b="b"/>
            <a:pathLst>
              <a:path w="6135370" h="19050">
                <a:moveTo>
                  <a:pt x="0" y="18592"/>
                </a:moveTo>
                <a:lnTo>
                  <a:pt x="6134989" y="18592"/>
                </a:lnTo>
                <a:lnTo>
                  <a:pt x="6134989" y="0"/>
                </a:lnTo>
                <a:lnTo>
                  <a:pt x="0" y="0"/>
                </a:lnTo>
                <a:lnTo>
                  <a:pt x="0" y="18592"/>
                </a:lnTo>
                <a:close/>
              </a:path>
            </a:pathLst>
          </a:custGeom>
          <a:solidFill>
            <a:srgbClr val="913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13750" y="3316808"/>
            <a:ext cx="92964" cy="932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85670" y="3410077"/>
            <a:ext cx="18415" cy="3010535"/>
          </a:xfrm>
          <a:custGeom>
            <a:avLst/>
            <a:gdLst/>
            <a:ahLst/>
            <a:cxnLst/>
            <a:rect l="l" t="t" r="r" b="b"/>
            <a:pathLst>
              <a:path w="18414" h="3010535">
                <a:moveTo>
                  <a:pt x="0" y="3010535"/>
                </a:moveTo>
                <a:lnTo>
                  <a:pt x="18287" y="3010535"/>
                </a:lnTo>
                <a:lnTo>
                  <a:pt x="18287" y="0"/>
                </a:lnTo>
                <a:lnTo>
                  <a:pt x="0" y="0"/>
                </a:lnTo>
                <a:lnTo>
                  <a:pt x="0" y="3010535"/>
                </a:lnTo>
                <a:close/>
              </a:path>
            </a:pathLst>
          </a:custGeom>
          <a:solidFill>
            <a:srgbClr val="D996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03957" y="3410077"/>
            <a:ext cx="56515" cy="3010535"/>
          </a:xfrm>
          <a:custGeom>
            <a:avLst/>
            <a:gdLst/>
            <a:ahLst/>
            <a:cxnLst/>
            <a:rect l="l" t="t" r="r" b="b"/>
            <a:pathLst>
              <a:path w="56514" h="3010535">
                <a:moveTo>
                  <a:pt x="0" y="3010535"/>
                </a:moveTo>
                <a:lnTo>
                  <a:pt x="56387" y="3010535"/>
                </a:lnTo>
                <a:lnTo>
                  <a:pt x="56387" y="0"/>
                </a:lnTo>
                <a:lnTo>
                  <a:pt x="0" y="0"/>
                </a:lnTo>
                <a:lnTo>
                  <a:pt x="0" y="3010535"/>
                </a:lnTo>
                <a:close/>
              </a:path>
            </a:pathLst>
          </a:custGeom>
          <a:solidFill>
            <a:srgbClr val="9A42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60345" y="3410077"/>
            <a:ext cx="18415" cy="3010535"/>
          </a:xfrm>
          <a:custGeom>
            <a:avLst/>
            <a:gdLst/>
            <a:ahLst/>
            <a:cxnLst/>
            <a:rect l="l" t="t" r="r" b="b"/>
            <a:pathLst>
              <a:path w="18414" h="3010535">
                <a:moveTo>
                  <a:pt x="0" y="3010535"/>
                </a:moveTo>
                <a:lnTo>
                  <a:pt x="18287" y="3010535"/>
                </a:lnTo>
                <a:lnTo>
                  <a:pt x="18287" y="0"/>
                </a:lnTo>
                <a:lnTo>
                  <a:pt x="0" y="0"/>
                </a:lnTo>
                <a:lnTo>
                  <a:pt x="0" y="3010535"/>
                </a:lnTo>
                <a:close/>
              </a:path>
            </a:pathLst>
          </a:custGeom>
          <a:solidFill>
            <a:srgbClr val="913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88426" y="3410077"/>
            <a:ext cx="18415" cy="3010535"/>
          </a:xfrm>
          <a:custGeom>
            <a:avLst/>
            <a:gdLst/>
            <a:ahLst/>
            <a:cxnLst/>
            <a:rect l="l" t="t" r="r" b="b"/>
            <a:pathLst>
              <a:path w="18415" h="3010535">
                <a:moveTo>
                  <a:pt x="0" y="3010535"/>
                </a:moveTo>
                <a:lnTo>
                  <a:pt x="18288" y="3010535"/>
                </a:lnTo>
                <a:lnTo>
                  <a:pt x="18288" y="0"/>
                </a:lnTo>
                <a:lnTo>
                  <a:pt x="0" y="0"/>
                </a:lnTo>
                <a:lnTo>
                  <a:pt x="0" y="3010535"/>
                </a:lnTo>
                <a:close/>
              </a:path>
            </a:pathLst>
          </a:custGeom>
          <a:solidFill>
            <a:srgbClr val="913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32038" y="3410077"/>
            <a:ext cx="56515" cy="3010535"/>
          </a:xfrm>
          <a:custGeom>
            <a:avLst/>
            <a:gdLst/>
            <a:ahLst/>
            <a:cxnLst/>
            <a:rect l="l" t="t" r="r" b="b"/>
            <a:pathLst>
              <a:path w="56515" h="3010535">
                <a:moveTo>
                  <a:pt x="0" y="3010535"/>
                </a:moveTo>
                <a:lnTo>
                  <a:pt x="56386" y="3010535"/>
                </a:lnTo>
                <a:lnTo>
                  <a:pt x="56386" y="0"/>
                </a:lnTo>
                <a:lnTo>
                  <a:pt x="0" y="0"/>
                </a:lnTo>
                <a:lnTo>
                  <a:pt x="0" y="3010535"/>
                </a:lnTo>
                <a:close/>
              </a:path>
            </a:pathLst>
          </a:custGeom>
          <a:solidFill>
            <a:srgbClr val="9A42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13750" y="3410077"/>
            <a:ext cx="18415" cy="3010535"/>
          </a:xfrm>
          <a:custGeom>
            <a:avLst/>
            <a:gdLst/>
            <a:ahLst/>
            <a:cxnLst/>
            <a:rect l="l" t="t" r="r" b="b"/>
            <a:pathLst>
              <a:path w="18415" h="3010535">
                <a:moveTo>
                  <a:pt x="0" y="3010535"/>
                </a:moveTo>
                <a:lnTo>
                  <a:pt x="18288" y="3010535"/>
                </a:lnTo>
                <a:lnTo>
                  <a:pt x="18288" y="0"/>
                </a:lnTo>
                <a:lnTo>
                  <a:pt x="0" y="0"/>
                </a:lnTo>
                <a:lnTo>
                  <a:pt x="0" y="3010535"/>
                </a:lnTo>
                <a:close/>
              </a:path>
            </a:pathLst>
          </a:custGeom>
          <a:solidFill>
            <a:srgbClr val="D996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85670" y="6420611"/>
            <a:ext cx="92963" cy="929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78633" y="6495288"/>
            <a:ext cx="6135370" cy="18415"/>
          </a:xfrm>
          <a:custGeom>
            <a:avLst/>
            <a:gdLst/>
            <a:ahLst/>
            <a:cxnLst/>
            <a:rect l="l" t="t" r="r" b="b"/>
            <a:pathLst>
              <a:path w="6135370" h="18415">
                <a:moveTo>
                  <a:pt x="0" y="18287"/>
                </a:moveTo>
                <a:lnTo>
                  <a:pt x="6134989" y="18287"/>
                </a:lnTo>
                <a:lnTo>
                  <a:pt x="6134989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913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78633" y="6438900"/>
            <a:ext cx="6135370" cy="56515"/>
          </a:xfrm>
          <a:custGeom>
            <a:avLst/>
            <a:gdLst/>
            <a:ahLst/>
            <a:cxnLst/>
            <a:rect l="l" t="t" r="r" b="b"/>
            <a:pathLst>
              <a:path w="6135370" h="56514">
                <a:moveTo>
                  <a:pt x="0" y="56387"/>
                </a:moveTo>
                <a:lnTo>
                  <a:pt x="6134989" y="56387"/>
                </a:lnTo>
                <a:lnTo>
                  <a:pt x="6134989" y="0"/>
                </a:lnTo>
                <a:lnTo>
                  <a:pt x="0" y="0"/>
                </a:lnTo>
                <a:lnTo>
                  <a:pt x="0" y="56387"/>
                </a:lnTo>
                <a:close/>
              </a:path>
            </a:pathLst>
          </a:custGeom>
          <a:solidFill>
            <a:srgbClr val="9A42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78633" y="6420611"/>
            <a:ext cx="6135370" cy="18415"/>
          </a:xfrm>
          <a:custGeom>
            <a:avLst/>
            <a:gdLst/>
            <a:ahLst/>
            <a:cxnLst/>
            <a:rect l="l" t="t" r="r" b="b"/>
            <a:pathLst>
              <a:path w="6135370" h="18414">
                <a:moveTo>
                  <a:pt x="0" y="18287"/>
                </a:moveTo>
                <a:lnTo>
                  <a:pt x="6134989" y="18287"/>
                </a:lnTo>
                <a:lnTo>
                  <a:pt x="6134989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D996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13750" y="6420611"/>
            <a:ext cx="92964" cy="929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97916" y="1431841"/>
            <a:ext cx="2673638" cy="12607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36164" y="3463912"/>
            <a:ext cx="6038850" cy="29146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07589" y="3435337"/>
            <a:ext cx="6096000" cy="2971800"/>
          </a:xfrm>
          <a:custGeom>
            <a:avLst/>
            <a:gdLst/>
            <a:ahLst/>
            <a:cxnLst/>
            <a:rect l="l" t="t" r="r" b="b"/>
            <a:pathLst>
              <a:path w="6096000" h="2971800">
                <a:moveTo>
                  <a:pt x="0" y="2971800"/>
                </a:moveTo>
                <a:lnTo>
                  <a:pt x="6096000" y="2971800"/>
                </a:lnTo>
                <a:lnTo>
                  <a:pt x="6096000" y="0"/>
                </a:lnTo>
                <a:lnTo>
                  <a:pt x="0" y="0"/>
                </a:lnTo>
                <a:lnTo>
                  <a:pt x="0" y="2971800"/>
                </a:lnTo>
                <a:close/>
              </a:path>
            </a:pathLst>
          </a:custGeom>
          <a:ln w="57150">
            <a:solidFill>
              <a:srgbClr val="F4B0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xfrm>
            <a:off x="9170669" y="7112462"/>
            <a:ext cx="11029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1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</a:t>
            </a:r>
            <a:r>
              <a:rPr lang="tr-TR" spc="-5" dirty="0"/>
              <a:t>4</a:t>
            </a:r>
            <a:endParaRPr spc="-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63179" y="438658"/>
            <a:ext cx="214249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8300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Mart-20</a:t>
            </a:r>
            <a:r>
              <a:rPr lang="tr-TR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21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9170669" y="7112462"/>
            <a:ext cx="11029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10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</a:t>
            </a:r>
            <a:r>
              <a:rPr lang="tr-TR" spc="-5" dirty="0"/>
              <a:t>2</a:t>
            </a:r>
            <a:endParaRPr spc="-5" dirty="0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EDFBD7BA-5CA7-40AC-94C6-BB84D266B313}"/>
              </a:ext>
            </a:extLst>
          </p:cNvPr>
          <p:cNvSpPr txBox="1"/>
          <p:nvPr/>
        </p:nvSpPr>
        <p:spPr>
          <a:xfrm>
            <a:off x="469900" y="980313"/>
            <a:ext cx="9803764" cy="5691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715" indent="449580" algn="just">
              <a:lnSpc>
                <a:spcPts val="1839"/>
              </a:lnSpc>
            </a:pPr>
            <a:r>
              <a:rPr lang="tr-TR" sz="1800" spc="-5" dirty="0">
                <a:latin typeface="Times New Roman"/>
                <a:cs typeface="Times New Roman"/>
              </a:rPr>
              <a:t>2020 Yılı Mayıs ayında Milli Eğitim Bakanlığı tarafından </a:t>
            </a:r>
            <a:r>
              <a:rPr lang="tr-TR" sz="1800" b="1" spc="-5" dirty="0">
                <a:latin typeface="Times New Roman"/>
                <a:cs typeface="Times New Roman"/>
              </a:rPr>
              <a:t>“Özel Program ve Proje Uygulayan Eğitim Kurumu”</a:t>
            </a:r>
            <a:r>
              <a:rPr lang="tr-TR" sz="1800" spc="-5" dirty="0">
                <a:latin typeface="Times New Roman"/>
                <a:cs typeface="Times New Roman"/>
              </a:rPr>
              <a:t> olarak sınavla öğrenci alan eğitim kurumu olmuştur. </a:t>
            </a:r>
          </a:p>
          <a:p>
            <a:pPr marL="12700" marR="5715" indent="449580" algn="just">
              <a:lnSpc>
                <a:spcPts val="1839"/>
              </a:lnSpc>
            </a:pPr>
            <a:endParaRPr lang="tr-TR" spc="-5" dirty="0">
              <a:latin typeface="Times New Roman"/>
              <a:cs typeface="Times New Roman"/>
            </a:endParaRPr>
          </a:p>
          <a:p>
            <a:pPr marL="12700" marR="5715" indent="449580" algn="just">
              <a:lnSpc>
                <a:spcPts val="1839"/>
              </a:lnSpc>
            </a:pPr>
            <a:r>
              <a:rPr lang="tr-TR" sz="1800" spc="-5" dirty="0">
                <a:latin typeface="Times New Roman"/>
                <a:cs typeface="Times New Roman"/>
              </a:rPr>
              <a:t>2020-2021 Eğitim Öğretim yılında 9. sınıfa </a:t>
            </a:r>
          </a:p>
          <a:p>
            <a:pPr marL="12700" marR="5715" indent="449580" algn="just">
              <a:lnSpc>
                <a:spcPts val="1839"/>
              </a:lnSpc>
            </a:pPr>
            <a:r>
              <a:rPr lang="tr-TR" sz="1800" spc="-5" dirty="0">
                <a:latin typeface="Times New Roman"/>
                <a:cs typeface="Times New Roman"/>
              </a:rPr>
              <a:t>                  en yüksek %3 dilimle 429</a:t>
            </a:r>
          </a:p>
          <a:p>
            <a:pPr marL="12700" marR="5715" indent="449580" algn="just">
              <a:lnSpc>
                <a:spcPts val="1839"/>
              </a:lnSpc>
            </a:pPr>
            <a:r>
              <a:rPr lang="tr-TR" sz="1800" spc="-5" dirty="0">
                <a:latin typeface="Times New Roman"/>
                <a:cs typeface="Times New Roman"/>
              </a:rPr>
              <a:t>                  en düşük %21 dilimle 342 puanla </a:t>
            </a:r>
            <a:r>
              <a:rPr lang="tr-TR" sz="1800" spc="-5">
                <a:latin typeface="Times New Roman"/>
                <a:cs typeface="Times New Roman"/>
              </a:rPr>
              <a:t>136 öğrenci</a:t>
            </a:r>
          </a:p>
          <a:p>
            <a:pPr marL="12700" marR="5715" indent="449580" algn="just">
              <a:lnSpc>
                <a:spcPts val="1839"/>
              </a:lnSpc>
            </a:pPr>
            <a:endParaRPr lang="tr-TR" spc="-5" dirty="0">
              <a:latin typeface="Times New Roman"/>
              <a:cs typeface="Times New Roman"/>
            </a:endParaRPr>
          </a:p>
          <a:p>
            <a:pPr marL="12700" marR="5715" indent="449580" algn="just">
              <a:lnSpc>
                <a:spcPts val="1839"/>
              </a:lnSpc>
            </a:pPr>
            <a:r>
              <a:rPr lang="tr-TR" sz="1800" spc="-5" dirty="0">
                <a:latin typeface="Times New Roman"/>
                <a:cs typeface="Times New Roman"/>
              </a:rPr>
              <a:t>2021-2022 Eğitim Öğretim yılında 9. sınıfa </a:t>
            </a:r>
          </a:p>
          <a:p>
            <a:pPr marL="12700" marR="5715" indent="449580" algn="just">
              <a:lnSpc>
                <a:spcPts val="1839"/>
              </a:lnSpc>
            </a:pPr>
            <a:r>
              <a:rPr lang="tr-TR" spc="-5" dirty="0">
                <a:latin typeface="Times New Roman"/>
                <a:cs typeface="Times New Roman"/>
              </a:rPr>
              <a:t>                  en yüksek % 1,77 dilimle 438</a:t>
            </a:r>
          </a:p>
          <a:p>
            <a:pPr marL="12700" marR="5715" indent="449580" algn="just">
              <a:lnSpc>
                <a:spcPts val="1839"/>
              </a:lnSpc>
            </a:pPr>
            <a:r>
              <a:rPr lang="tr-TR" spc="-5" dirty="0">
                <a:latin typeface="Times New Roman"/>
                <a:cs typeface="Times New Roman"/>
              </a:rPr>
              <a:t>                  en düşük % 20,46 dilimle 319 puanla 90 öğrenci</a:t>
            </a:r>
          </a:p>
          <a:p>
            <a:pPr marL="12700" marR="5715" indent="449580" algn="just">
              <a:lnSpc>
                <a:spcPts val="1839"/>
              </a:lnSpc>
            </a:pPr>
            <a:endParaRPr lang="tr-TR" spc="-5" dirty="0">
              <a:latin typeface="Times New Roman"/>
              <a:cs typeface="Times New Roman"/>
            </a:endParaRPr>
          </a:p>
          <a:p>
            <a:pPr marL="12700" marR="5715" indent="449580" algn="just">
              <a:lnSpc>
                <a:spcPts val="1839"/>
              </a:lnSpc>
            </a:pPr>
            <a:r>
              <a:rPr lang="tr-TR" sz="1800" spc="-5" dirty="0">
                <a:latin typeface="Times New Roman"/>
                <a:cs typeface="Times New Roman"/>
              </a:rPr>
              <a:t>2022-2023 Eğitim Öğretim yılında 9. sınıfa </a:t>
            </a:r>
          </a:p>
          <a:p>
            <a:pPr marL="12700" marR="5715" indent="449580" algn="just">
              <a:lnSpc>
                <a:spcPts val="1839"/>
              </a:lnSpc>
            </a:pPr>
            <a:r>
              <a:rPr lang="tr-TR" spc="-5" dirty="0">
                <a:latin typeface="Times New Roman"/>
                <a:cs typeface="Times New Roman"/>
              </a:rPr>
              <a:t>                    en yüksek % 2 dilimle   456</a:t>
            </a:r>
          </a:p>
          <a:p>
            <a:pPr marL="12700" marR="5715" indent="449580" algn="just">
              <a:lnSpc>
                <a:spcPts val="1839"/>
              </a:lnSpc>
            </a:pPr>
            <a:r>
              <a:rPr lang="tr-TR" spc="-5" dirty="0">
                <a:latin typeface="Times New Roman"/>
                <a:cs typeface="Times New Roman"/>
              </a:rPr>
              <a:t>                    en düşük  %18  dilimle 357 puanla 90 öğrenci</a:t>
            </a:r>
            <a:endParaRPr lang="tr-TR" sz="1800" spc="-5" dirty="0">
              <a:latin typeface="Times New Roman"/>
              <a:cs typeface="Times New Roman"/>
            </a:endParaRPr>
          </a:p>
          <a:p>
            <a:pPr marL="12700" marR="5715" indent="449580" algn="just">
              <a:lnSpc>
                <a:spcPts val="1839"/>
              </a:lnSpc>
            </a:pPr>
            <a:endParaRPr lang="tr-TR" spc="-5" dirty="0">
              <a:latin typeface="Times New Roman"/>
              <a:cs typeface="Times New Roman"/>
            </a:endParaRPr>
          </a:p>
          <a:p>
            <a:pPr marL="12700" marR="5715" indent="449580" algn="just">
              <a:lnSpc>
                <a:spcPts val="1839"/>
              </a:lnSpc>
            </a:pPr>
            <a:endParaRPr lang="tr-TR"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tr-TR" sz="1800" dirty="0">
              <a:latin typeface="Times New Roman"/>
              <a:cs typeface="Times New Roman"/>
            </a:endParaRPr>
          </a:p>
          <a:p>
            <a:pPr marL="12700" marR="6350" indent="449580" algn="just">
              <a:lnSpc>
                <a:spcPts val="1839"/>
              </a:lnSpc>
            </a:pPr>
            <a:r>
              <a:rPr lang="tr-TR" sz="1800" spc="-5" dirty="0">
                <a:latin typeface="Times New Roman"/>
                <a:cs typeface="Times New Roman"/>
              </a:rPr>
              <a:t>Karapınar İbrahim Gündüz Anadolu Lisesi bugün </a:t>
            </a:r>
            <a:r>
              <a:rPr lang="tr-TR" sz="1800" dirty="0">
                <a:latin typeface="Times New Roman"/>
                <a:cs typeface="Times New Roman"/>
              </a:rPr>
              <a:t>17 </a:t>
            </a:r>
            <a:r>
              <a:rPr lang="tr-TR" sz="1800" spc="-5" dirty="0">
                <a:latin typeface="Times New Roman"/>
                <a:cs typeface="Times New Roman"/>
              </a:rPr>
              <a:t>şubede </a:t>
            </a:r>
            <a:r>
              <a:rPr lang="tr-TR" sz="1800" dirty="0">
                <a:latin typeface="Times New Roman"/>
                <a:cs typeface="Times New Roman"/>
              </a:rPr>
              <a:t>459 </a:t>
            </a:r>
            <a:r>
              <a:rPr lang="tr-TR" sz="1800" spc="-5" dirty="0">
                <a:latin typeface="Times New Roman"/>
                <a:cs typeface="Times New Roman"/>
              </a:rPr>
              <a:t>öğrenci, 3 yönetici, </a:t>
            </a:r>
            <a:r>
              <a:rPr lang="tr-TR" sz="1800" dirty="0">
                <a:latin typeface="Times New Roman"/>
                <a:cs typeface="Times New Roman"/>
              </a:rPr>
              <a:t>30 </a:t>
            </a:r>
            <a:r>
              <a:rPr lang="tr-TR" sz="1800" spc="-5" dirty="0">
                <a:latin typeface="Times New Roman"/>
                <a:cs typeface="Times New Roman"/>
              </a:rPr>
              <a:t>öğretmen, 2 yardımcı hizmetler personeli ile eğitim-öğretimi</a:t>
            </a:r>
            <a:r>
              <a:rPr lang="tr-TR" sz="1800" spc="25" dirty="0">
                <a:latin typeface="Times New Roman"/>
                <a:cs typeface="Times New Roman"/>
              </a:rPr>
              <a:t> </a:t>
            </a:r>
            <a:r>
              <a:rPr lang="tr-TR" sz="1800" spc="-5" dirty="0">
                <a:latin typeface="Times New Roman"/>
                <a:cs typeface="Times New Roman"/>
              </a:rPr>
              <a:t>sürdürmektedir.</a:t>
            </a:r>
          </a:p>
          <a:p>
            <a:pPr marL="12700" marR="6350" indent="449580" algn="just">
              <a:lnSpc>
                <a:spcPts val="1839"/>
              </a:lnSpc>
            </a:pPr>
            <a:endParaRPr lang="tr-TR" spc="-5" dirty="0">
              <a:latin typeface="Times New Roman"/>
              <a:cs typeface="Times New Roman"/>
            </a:endParaRPr>
          </a:p>
          <a:p>
            <a:pPr marL="12700" marR="6350" indent="449580" algn="just">
              <a:lnSpc>
                <a:spcPts val="1839"/>
              </a:lnSpc>
            </a:pPr>
            <a:endParaRPr lang="tr-TR" sz="1800" spc="-5" dirty="0">
              <a:latin typeface="Times New Roman"/>
              <a:cs typeface="Times New Roman"/>
            </a:endParaRPr>
          </a:p>
          <a:p>
            <a:pPr marL="12700" marR="6350" indent="449580" algn="just">
              <a:lnSpc>
                <a:spcPts val="1839"/>
              </a:lnSpc>
            </a:pPr>
            <a:endParaRPr lang="tr-TR" spc="-5" dirty="0">
              <a:latin typeface="Times New Roman"/>
              <a:cs typeface="Times New Roman"/>
            </a:endParaRPr>
          </a:p>
          <a:p>
            <a:pPr marL="12700" marR="6350" indent="449580" algn="just">
              <a:lnSpc>
                <a:spcPts val="1839"/>
              </a:lnSpc>
            </a:pPr>
            <a:endParaRPr lang="tr-TR" sz="1800" spc="-5" dirty="0">
              <a:latin typeface="Times New Roman"/>
              <a:cs typeface="Times New Roman"/>
            </a:endParaRPr>
          </a:p>
          <a:p>
            <a:pPr marL="12700" marR="6350" indent="449580" algn="just">
              <a:lnSpc>
                <a:spcPts val="1839"/>
              </a:lnSpc>
            </a:pPr>
            <a:endParaRPr lang="tr-TR"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7781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86460" y="872998"/>
            <a:ext cx="6082665" cy="2558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lnSpc>
                <a:spcPts val="1885"/>
              </a:lnSpc>
              <a:buSzPct val="93750"/>
              <a:tabLst>
                <a:tab pos="205104" algn="l"/>
              </a:tabLst>
            </a:pPr>
            <a:r>
              <a:rPr sz="1600" b="1" spc="-5" dirty="0">
                <a:solidFill>
                  <a:srgbClr val="993300"/>
                </a:solidFill>
                <a:latin typeface="Times New Roman"/>
                <a:cs typeface="Times New Roman"/>
              </a:rPr>
              <a:t>YILLARA </a:t>
            </a:r>
            <a:r>
              <a:rPr sz="1600" b="1" spc="-10" dirty="0">
                <a:solidFill>
                  <a:srgbClr val="993300"/>
                </a:solidFill>
                <a:latin typeface="Times New Roman"/>
                <a:cs typeface="Times New Roman"/>
              </a:rPr>
              <a:t>GÖRE </a:t>
            </a:r>
            <a:r>
              <a:rPr sz="1600" b="1" spc="-5" dirty="0">
                <a:solidFill>
                  <a:srgbClr val="993300"/>
                </a:solidFill>
                <a:latin typeface="Times New Roman"/>
                <a:cs typeface="Times New Roman"/>
              </a:rPr>
              <a:t>ÖĞRENCİ </a:t>
            </a:r>
            <a:r>
              <a:rPr sz="1600" b="1" dirty="0">
                <a:solidFill>
                  <a:srgbClr val="993300"/>
                </a:solidFill>
                <a:latin typeface="Times New Roman"/>
                <a:cs typeface="Times New Roman"/>
              </a:rPr>
              <a:t>SEÇME </a:t>
            </a:r>
            <a:r>
              <a:rPr sz="1600" b="1" spc="-10" dirty="0">
                <a:solidFill>
                  <a:srgbClr val="993300"/>
                </a:solidFill>
                <a:latin typeface="Times New Roman"/>
                <a:cs typeface="Times New Roman"/>
              </a:rPr>
              <a:t>SINAVI</a:t>
            </a:r>
            <a:r>
              <a:rPr sz="1600" b="1" spc="15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993300"/>
                </a:solidFill>
                <a:latin typeface="Times New Roman"/>
                <a:cs typeface="Times New Roman"/>
              </a:rPr>
              <a:t>İSTATİSTİKLERİ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9170669" y="7112462"/>
            <a:ext cx="11029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11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</a:t>
            </a:r>
            <a:r>
              <a:rPr lang="tr-TR" spc="-5" dirty="0"/>
              <a:t>2</a:t>
            </a:r>
            <a:endParaRPr spc="-5" dirty="0"/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49363"/>
              </p:ext>
            </p:extLst>
          </p:nvPr>
        </p:nvGraphicFramePr>
        <p:xfrm>
          <a:off x="538799" y="1083452"/>
          <a:ext cx="9484991" cy="59421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0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03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77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23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798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5113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YILI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 dirty="0">
                        <a:latin typeface="Times New Roman"/>
                        <a:cs typeface="Times New Roman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MEZUN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SAYISI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33045">
                        <a:lnSpc>
                          <a:spcPts val="176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ÖSS’YE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260985" marR="252095" indent="16510">
                        <a:lnSpc>
                          <a:spcPts val="1839"/>
                        </a:lnSpc>
                        <a:spcBef>
                          <a:spcPts val="9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GİREN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SAYI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I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ÜNİVERSİTEYE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YERLEŞEN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69850">
                        <a:lnSpc>
                          <a:spcPts val="176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BAŞARI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9850" marR="460375">
                        <a:lnSpc>
                          <a:spcPts val="1839"/>
                        </a:lnSpc>
                        <a:spcBef>
                          <a:spcPts val="9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ORANI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(%)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65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FAKÜLTE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MYO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AÖF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TOPLAM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39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814">
                <a:tc>
                  <a:txBody>
                    <a:bodyPr/>
                    <a:lstStyle/>
                    <a:p>
                      <a:pPr marL="177800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2001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39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39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9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30,76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308">
                <a:tc>
                  <a:txBody>
                    <a:bodyPr/>
                    <a:lstStyle/>
                    <a:p>
                      <a:pPr marL="177800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2002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61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61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8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34,42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814">
                <a:tc>
                  <a:txBody>
                    <a:bodyPr/>
                    <a:lstStyle/>
                    <a:p>
                      <a:pPr marL="177800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2003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59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59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9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37,28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308">
                <a:tc>
                  <a:txBody>
                    <a:bodyPr/>
                    <a:lstStyle/>
                    <a:p>
                      <a:pPr marL="177800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2004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65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65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8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21,53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814">
                <a:tc>
                  <a:txBody>
                    <a:bodyPr/>
                    <a:lstStyle/>
                    <a:p>
                      <a:pPr marL="177800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2005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36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36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9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11,11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559">
                <a:tc>
                  <a:txBody>
                    <a:bodyPr/>
                    <a:lstStyle/>
                    <a:p>
                      <a:pPr marL="177800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2006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69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69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78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7,24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814">
                <a:tc>
                  <a:txBody>
                    <a:bodyPr/>
                    <a:lstStyle/>
                    <a:p>
                      <a:pPr marL="177800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2007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57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56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9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26,79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6308">
                <a:tc>
                  <a:txBody>
                    <a:bodyPr/>
                    <a:lstStyle/>
                    <a:p>
                      <a:pPr marL="177800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2008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54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54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8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29,63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813">
                <a:tc>
                  <a:txBody>
                    <a:bodyPr/>
                    <a:lstStyle/>
                    <a:p>
                      <a:pPr marL="177800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2009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70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70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42,00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309">
                <a:tc>
                  <a:txBody>
                    <a:bodyPr/>
                    <a:lstStyle/>
                    <a:p>
                      <a:pPr marL="177800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2010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68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68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30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30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8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44,00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813">
                <a:tc>
                  <a:txBody>
                    <a:bodyPr/>
                    <a:lstStyle/>
                    <a:p>
                      <a:pPr marL="177800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2011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77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77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51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51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9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66,23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6685">
                <a:tc>
                  <a:txBody>
                    <a:bodyPr/>
                    <a:lstStyle/>
                    <a:p>
                      <a:pPr marL="177800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2012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68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68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8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30,88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814">
                <a:tc>
                  <a:txBody>
                    <a:bodyPr/>
                    <a:lstStyle/>
                    <a:p>
                      <a:pPr marL="177800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2013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76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76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45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45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9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59,21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6309">
                <a:tc>
                  <a:txBody>
                    <a:bodyPr/>
                    <a:lstStyle/>
                    <a:p>
                      <a:pPr marL="177800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2014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56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56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30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32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8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57,14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6309">
                <a:tc>
                  <a:txBody>
                    <a:bodyPr/>
                    <a:lstStyle/>
                    <a:p>
                      <a:pPr marL="177800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2015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87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87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46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50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8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57,44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813">
                <a:tc>
                  <a:txBody>
                    <a:bodyPr/>
                    <a:lstStyle/>
                    <a:p>
                      <a:pPr marL="177800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2016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123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123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59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65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9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52,84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6559">
                <a:tc>
                  <a:txBody>
                    <a:bodyPr/>
                    <a:lstStyle/>
                    <a:p>
                      <a:pPr marL="177800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2017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89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89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8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21,34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814">
                <a:tc>
                  <a:txBody>
                    <a:bodyPr/>
                    <a:lstStyle/>
                    <a:p>
                      <a:pPr marL="177800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2018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87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87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52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52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9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59,77</a:t>
                      </a:r>
                      <a:endParaRPr lang="tr-TR" sz="1600" spc="-5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0824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52,55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0824">
                <a:tc>
                  <a:txBody>
                    <a:bodyPr/>
                    <a:lstStyle/>
                    <a:p>
                      <a:pPr marL="177800">
                        <a:lnSpc>
                          <a:spcPts val="1795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2020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795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90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795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90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95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39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400" dirty="0">
                          <a:latin typeface="Times New Roman"/>
                          <a:cs typeface="Times New Roman"/>
                        </a:rPr>
                        <a:t>             </a:t>
                      </a: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43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95"/>
                        </a:lnSpc>
                      </a:pPr>
                      <a:r>
                        <a:rPr lang="tr-TR" sz="1600" spc="-5" dirty="0">
                          <a:latin typeface="Times New Roman"/>
                          <a:cs typeface="Times New Roman"/>
                        </a:rPr>
                        <a:t>47,77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40824">
                <a:tc>
                  <a:txBody>
                    <a:bodyPr/>
                    <a:lstStyle/>
                    <a:p>
                      <a:pPr marL="177800">
                        <a:lnSpc>
                          <a:spcPts val="1795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2021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795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98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795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97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95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16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          11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27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95"/>
                        </a:lnSpc>
                      </a:pPr>
                      <a:endParaRPr lang="tr-TR" sz="1600" spc="-5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953782"/>
                  </a:ext>
                </a:extLst>
              </a:tr>
              <a:tr h="240824">
                <a:tc>
                  <a:txBody>
                    <a:bodyPr/>
                    <a:lstStyle/>
                    <a:p>
                      <a:pPr marL="177800">
                        <a:lnSpc>
                          <a:spcPts val="1795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2022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795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130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795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130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95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53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          11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95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64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795"/>
                        </a:lnSpc>
                      </a:pPr>
                      <a:endParaRPr lang="tr-TR" sz="1600" spc="-5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43707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86460" y="1084833"/>
            <a:ext cx="8909049" cy="21531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7335" indent="-255270">
              <a:lnSpc>
                <a:spcPct val="100000"/>
              </a:lnSpc>
              <a:spcBef>
                <a:spcPts val="95"/>
              </a:spcBef>
              <a:buAutoNum type="alphaUcParenR" startAt="5"/>
              <a:tabLst>
                <a:tab pos="267970" algn="l"/>
              </a:tabLst>
            </a:pPr>
            <a:r>
              <a:rPr sz="1600" b="1" spc="5" dirty="0">
                <a:solidFill>
                  <a:srgbClr val="993300"/>
                </a:solidFill>
                <a:latin typeface="Times New Roman"/>
                <a:cs typeface="Times New Roman"/>
              </a:rPr>
              <a:t>Ulusal ve Uluslararası</a:t>
            </a:r>
            <a:r>
              <a:rPr sz="1600" b="1" spc="30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993300"/>
                </a:solidFill>
                <a:latin typeface="Times New Roman"/>
                <a:cs typeface="Times New Roman"/>
              </a:rPr>
              <a:t>Başarıları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993300"/>
              </a:buClr>
              <a:buFont typeface="Times New Roman"/>
              <a:buAutoNum type="alphaUcParenR" startAt="5"/>
            </a:pPr>
            <a:endParaRPr sz="1550" dirty="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95900"/>
              </a:lnSpc>
            </a:pPr>
            <a:r>
              <a:rPr sz="1600" spc="-5" dirty="0">
                <a:latin typeface="Times New Roman"/>
                <a:cs typeface="Times New Roman"/>
              </a:rPr>
              <a:t>Karapınar </a:t>
            </a:r>
            <a:r>
              <a:rPr sz="1600" dirty="0">
                <a:latin typeface="Times New Roman"/>
                <a:cs typeface="Times New Roman"/>
              </a:rPr>
              <a:t>İbrahim </a:t>
            </a:r>
            <a:r>
              <a:rPr sz="1600" spc="-5" dirty="0">
                <a:latin typeface="Times New Roman"/>
                <a:cs typeface="Times New Roman"/>
              </a:rPr>
              <a:t>Gündüz Anadolu Lisesinin, Avrupa Birliği Bakanlığı, Avrupa Birliği Eğitim ve  Gençlik Programları Başkanlığı tarafından 3 (üç) Erasmus+ projesi 138.000 Euro hibe alamaya hak  kazanmıştır. Bu projelerden 2 (iki)’si </a:t>
            </a:r>
            <a:r>
              <a:rPr sz="1600" dirty="0">
                <a:latin typeface="Times New Roman"/>
                <a:cs typeface="Times New Roman"/>
              </a:rPr>
              <a:t>2016-2017 </a:t>
            </a:r>
            <a:r>
              <a:rPr sz="1600" spc="-5" dirty="0">
                <a:latin typeface="Times New Roman"/>
                <a:cs typeface="Times New Roman"/>
              </a:rPr>
              <a:t>Eğitim-Öğretim Yılında tamamlanmış, 1(bir)’i </a:t>
            </a:r>
            <a:r>
              <a:rPr sz="1600" spc="-5" dirty="0" err="1">
                <a:latin typeface="Times New Roman"/>
                <a:cs typeface="Times New Roman"/>
              </a:rPr>
              <a:t>ise</a:t>
            </a:r>
            <a:r>
              <a:rPr sz="1600" spc="-5" dirty="0">
                <a:latin typeface="Times New Roman"/>
                <a:cs typeface="Times New Roman"/>
              </a:rPr>
              <a:t> 31/08/2019 </a:t>
            </a:r>
            <a:r>
              <a:rPr sz="1600" spc="-5" dirty="0" err="1">
                <a:latin typeface="Times New Roman"/>
                <a:cs typeface="Times New Roman"/>
              </a:rPr>
              <a:t>tarihinde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 err="1">
                <a:latin typeface="Times New Roman"/>
                <a:cs typeface="Times New Roman"/>
              </a:rPr>
              <a:t>tamamlan</a:t>
            </a:r>
            <a:r>
              <a:rPr lang="tr-TR" sz="1600" dirty="0" err="1">
                <a:latin typeface="Times New Roman"/>
                <a:cs typeface="Times New Roman"/>
              </a:rPr>
              <a:t>mıştır</a:t>
            </a:r>
            <a:r>
              <a:rPr lang="tr-TR" sz="1600" dirty="0">
                <a:latin typeface="Times New Roman"/>
                <a:cs typeface="Times New Roman"/>
              </a:rPr>
              <a:t>.</a:t>
            </a:r>
          </a:p>
          <a:p>
            <a:pPr marL="12700" marR="5080" indent="449580" algn="just">
              <a:lnSpc>
                <a:spcPct val="959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12700" marR="5715" lvl="1" indent="449580" algn="just">
              <a:lnSpc>
                <a:spcPts val="1839"/>
              </a:lnSpc>
              <a:spcBef>
                <a:spcPts val="60"/>
              </a:spcBef>
              <a:buAutoNum type="arabicPeriod"/>
              <a:tabLst>
                <a:tab pos="826135" algn="l"/>
              </a:tabLst>
            </a:pPr>
            <a:r>
              <a:rPr sz="1600" spc="-5" dirty="0">
                <a:latin typeface="Times New Roman"/>
                <a:cs typeface="Times New Roman"/>
              </a:rPr>
              <a:t>“Better Environment in </a:t>
            </a:r>
            <a:r>
              <a:rPr sz="1600" dirty="0">
                <a:latin typeface="Times New Roman"/>
                <a:cs typeface="Times New Roman"/>
              </a:rPr>
              <a:t>Better </a:t>
            </a:r>
            <a:r>
              <a:rPr sz="1600" spc="-5" dirty="0">
                <a:latin typeface="Times New Roman"/>
                <a:cs typeface="Times New Roman"/>
              </a:rPr>
              <a:t>Future”( Daha İyi Çevre Daha İyi Gelecek) isimli İtaya, Polonya,  Portekiz, İspanya, Litvanya, Letonya, Slovakya ve </a:t>
            </a:r>
            <a:r>
              <a:rPr sz="1600" dirty="0">
                <a:latin typeface="Times New Roman"/>
                <a:cs typeface="Times New Roman"/>
              </a:rPr>
              <a:t>Bulgaristan’ı </a:t>
            </a:r>
            <a:r>
              <a:rPr sz="1600" spc="-5" dirty="0">
                <a:latin typeface="Times New Roman"/>
                <a:cs typeface="Times New Roman"/>
              </a:rPr>
              <a:t>kapsayan Okullar </a:t>
            </a:r>
            <a:r>
              <a:rPr sz="1600" spc="-10" dirty="0">
                <a:latin typeface="Times New Roman"/>
                <a:cs typeface="Times New Roman"/>
              </a:rPr>
              <a:t>Arası </a:t>
            </a:r>
            <a:r>
              <a:rPr sz="1600" spc="-5" dirty="0">
                <a:latin typeface="Times New Roman"/>
                <a:cs typeface="Times New Roman"/>
              </a:rPr>
              <a:t>Stratejik</a:t>
            </a:r>
            <a:r>
              <a:rPr sz="1600" spc="3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Ortaklıklar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9170669" y="7112462"/>
            <a:ext cx="11029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12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</a:t>
            </a:r>
            <a:r>
              <a:rPr lang="tr-TR" spc="-5" dirty="0"/>
              <a:t>2</a:t>
            </a:r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897621" y="3260852"/>
            <a:ext cx="5892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imes New Roman"/>
                <a:cs typeface="Times New Roman"/>
              </a:rPr>
              <a:t>Projesi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08100" y="3231572"/>
            <a:ext cx="8300720" cy="503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0345">
              <a:lnSpc>
                <a:spcPts val="1885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(Sözleşme No: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2015-1-TR01-KA219-0221118-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ts val="1885"/>
              </a:lnSpc>
            </a:pPr>
            <a:r>
              <a:rPr sz="1600" spc="-5" dirty="0">
                <a:latin typeface="Times New Roman"/>
                <a:cs typeface="Times New Roman"/>
              </a:rPr>
              <a:t>2.“Effective</a:t>
            </a:r>
            <a:r>
              <a:rPr sz="1600" spc="1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Use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Technology</a:t>
            </a:r>
            <a:r>
              <a:rPr sz="1600" spc="1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Teaching”</a:t>
            </a:r>
            <a:r>
              <a:rPr sz="1600" spc="1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(Eğitimde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Teknolojinin</a:t>
            </a:r>
            <a:r>
              <a:rPr sz="1600" spc="1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Etkin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Kullanımı)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isimli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Okul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5664" y="3775047"/>
            <a:ext cx="8919845" cy="2607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ts val="1880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Eğitimi Personel Hareketliliği Projesi (Sözleşme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No:2015-TR01-KA101-020381</a:t>
            </a:r>
            <a:endParaRPr sz="1600" dirty="0">
              <a:latin typeface="Times New Roman"/>
              <a:cs typeface="Times New Roman"/>
            </a:endParaRPr>
          </a:p>
          <a:p>
            <a:pPr marL="12700" marR="5080" indent="557530" algn="just">
              <a:lnSpc>
                <a:spcPct val="95900"/>
              </a:lnSpc>
              <a:spcBef>
                <a:spcPts val="35"/>
              </a:spcBef>
            </a:pPr>
            <a:r>
              <a:rPr sz="1600" spc="-5" dirty="0">
                <a:latin typeface="Times New Roman"/>
                <a:cs typeface="Times New Roman"/>
              </a:rPr>
              <a:t>3.“Your Rights </a:t>
            </a:r>
            <a:r>
              <a:rPr sz="1600" spc="-10" dirty="0">
                <a:latin typeface="Times New Roman"/>
                <a:cs typeface="Times New Roman"/>
              </a:rPr>
              <a:t>Are </a:t>
            </a:r>
            <a:r>
              <a:rPr sz="1600" spc="-5" dirty="0">
                <a:latin typeface="Times New Roman"/>
                <a:cs typeface="Times New Roman"/>
              </a:rPr>
              <a:t>My Rights For An Inclusive Education” (Kapsamlı Bir </a:t>
            </a:r>
            <a:r>
              <a:rPr sz="1600" dirty="0">
                <a:latin typeface="Times New Roman"/>
                <a:cs typeface="Times New Roman"/>
              </a:rPr>
              <a:t>Eğitim </a:t>
            </a:r>
            <a:r>
              <a:rPr sz="1600" spc="-5" dirty="0">
                <a:latin typeface="Times New Roman"/>
                <a:cs typeface="Times New Roman"/>
              </a:rPr>
              <a:t>İçin Senin Hakların  </a:t>
            </a:r>
            <a:r>
              <a:rPr sz="1600" dirty="0">
                <a:latin typeface="Times New Roman"/>
                <a:cs typeface="Times New Roman"/>
              </a:rPr>
              <a:t>Benim </a:t>
            </a:r>
            <a:r>
              <a:rPr sz="1600" spc="-5" dirty="0">
                <a:latin typeface="Times New Roman"/>
                <a:cs typeface="Times New Roman"/>
              </a:rPr>
              <a:t>Haklarım.) isimli İspanya, İtalya’yı kapsayan Stratejik </a:t>
            </a:r>
            <a:r>
              <a:rPr sz="1600" spc="-10" dirty="0">
                <a:latin typeface="Times New Roman"/>
                <a:cs typeface="Times New Roman"/>
              </a:rPr>
              <a:t>Ortaklık </a:t>
            </a:r>
            <a:r>
              <a:rPr sz="1600" spc="-5" dirty="0">
                <a:latin typeface="Times New Roman"/>
                <a:cs typeface="Times New Roman"/>
              </a:rPr>
              <a:t>(Sözleşme </a:t>
            </a:r>
            <a:r>
              <a:rPr sz="1600" spc="-10" dirty="0">
                <a:latin typeface="Times New Roman"/>
                <a:cs typeface="Times New Roman"/>
              </a:rPr>
              <a:t>No: </a:t>
            </a:r>
            <a:r>
              <a:rPr sz="1600" dirty="0">
                <a:latin typeface="Times New Roman"/>
                <a:cs typeface="Times New Roman"/>
              </a:rPr>
              <a:t>2017-1-ES01-KA219-  </a:t>
            </a:r>
            <a:r>
              <a:rPr sz="1600" spc="-5" dirty="0">
                <a:latin typeface="Times New Roman"/>
                <a:cs typeface="Times New Roman"/>
              </a:rPr>
              <a:t>038708-4</a:t>
            </a:r>
            <a:endParaRPr sz="1600" dirty="0">
              <a:latin typeface="Times New Roman"/>
              <a:cs typeface="Times New Roman"/>
            </a:endParaRPr>
          </a:p>
          <a:p>
            <a:pPr marL="12700" indent="557530" algn="just">
              <a:lnSpc>
                <a:spcPts val="1800"/>
              </a:lnSpc>
            </a:pPr>
            <a:r>
              <a:rPr sz="1600" spc="-5" dirty="0">
                <a:latin typeface="Times New Roman"/>
                <a:cs typeface="Times New Roman"/>
              </a:rPr>
              <a:t>Bu projeler kapsamında okulumuzdan 35 öğrenci ve 22 öğretmen yurt dışı tecrübesi</a:t>
            </a:r>
            <a:r>
              <a:rPr sz="1600" spc="2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edinmiştir.</a:t>
            </a:r>
            <a:endParaRPr sz="1600" dirty="0">
              <a:latin typeface="Times New Roman"/>
              <a:cs typeface="Times New Roman"/>
            </a:endParaRPr>
          </a:p>
          <a:p>
            <a:pPr marL="12700" marR="9525" algn="just">
              <a:lnSpc>
                <a:spcPts val="1839"/>
              </a:lnSpc>
              <a:spcBef>
                <a:spcPts val="95"/>
              </a:spcBef>
            </a:pPr>
            <a:r>
              <a:rPr sz="1600" spc="-5" dirty="0">
                <a:latin typeface="Times New Roman"/>
                <a:cs typeface="Times New Roman"/>
              </a:rPr>
              <a:t>Katılımcılar, ülkeler arasında öğrenme- öğretme faaliyetleri kapsamında ziyaretlerde bulunarak çalışmalarını  paylaşarak yeni fikirler üreten, atölye çalışmalarına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katılmışlardır.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2700" marR="13335" indent="379730" algn="just">
              <a:lnSpc>
                <a:spcPct val="95900"/>
              </a:lnSpc>
              <a:spcBef>
                <a:spcPts val="5"/>
              </a:spcBef>
            </a:pPr>
            <a:r>
              <a:rPr sz="1600" spc="-5" dirty="0">
                <a:latin typeface="Times New Roman"/>
                <a:cs typeface="Times New Roman"/>
              </a:rPr>
              <a:t>Konya Büyükşehir Belediyesi ve </a:t>
            </a:r>
            <a:r>
              <a:rPr sz="1600" dirty="0">
                <a:latin typeface="Times New Roman"/>
                <a:cs typeface="Times New Roman"/>
              </a:rPr>
              <a:t>İl </a:t>
            </a:r>
            <a:r>
              <a:rPr sz="1600" spc="-10" dirty="0">
                <a:latin typeface="Times New Roman"/>
                <a:cs typeface="Times New Roman"/>
              </a:rPr>
              <a:t>Milli </a:t>
            </a:r>
            <a:r>
              <a:rPr sz="1600" dirty="0">
                <a:latin typeface="Times New Roman"/>
                <a:cs typeface="Times New Roman"/>
              </a:rPr>
              <a:t>Eğitim </a:t>
            </a:r>
            <a:r>
              <a:rPr sz="1600" spc="-5" dirty="0">
                <a:latin typeface="Times New Roman"/>
                <a:cs typeface="Times New Roman"/>
              </a:rPr>
              <a:t>Müdürlüğünün ortaklaşa yürüttüğü Medeniyet Okulu  </a:t>
            </a:r>
            <a:r>
              <a:rPr sz="1600" spc="-10" dirty="0">
                <a:latin typeface="Times New Roman"/>
                <a:cs typeface="Times New Roman"/>
              </a:rPr>
              <a:t>Projesi </a:t>
            </a:r>
            <a:r>
              <a:rPr sz="1600" spc="-5" dirty="0">
                <a:latin typeface="Times New Roman"/>
                <a:cs typeface="Times New Roman"/>
              </a:rPr>
              <a:t>kapsamında ‘’Haydi Konuş Bakalım’’ </a:t>
            </a:r>
            <a:r>
              <a:rPr sz="1600" spc="-10" dirty="0">
                <a:latin typeface="Times New Roman"/>
                <a:cs typeface="Times New Roman"/>
              </a:rPr>
              <a:t>münazara </a:t>
            </a:r>
            <a:r>
              <a:rPr sz="1600" spc="-5" dirty="0">
                <a:latin typeface="Times New Roman"/>
                <a:cs typeface="Times New Roman"/>
              </a:rPr>
              <a:t>yarışmasında </a:t>
            </a:r>
            <a:r>
              <a:rPr sz="1600" dirty="0">
                <a:latin typeface="Times New Roman"/>
                <a:cs typeface="Times New Roman"/>
              </a:rPr>
              <a:t>2016 </a:t>
            </a:r>
            <a:r>
              <a:rPr sz="1600" spc="-5" dirty="0">
                <a:latin typeface="Times New Roman"/>
                <a:cs typeface="Times New Roman"/>
              </a:rPr>
              <a:t>ve 2017 yıllarında okulumuz  münazara ekibi üst üste 2 defa </a:t>
            </a:r>
            <a:r>
              <a:rPr sz="1600" spc="-10" dirty="0">
                <a:latin typeface="Times New Roman"/>
                <a:cs typeface="Times New Roman"/>
              </a:rPr>
              <a:t>İl </a:t>
            </a:r>
            <a:r>
              <a:rPr sz="1600" spc="-5" dirty="0">
                <a:latin typeface="Times New Roman"/>
                <a:cs typeface="Times New Roman"/>
              </a:rPr>
              <a:t>şampiyonu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olmuştur.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86460" y="868425"/>
            <a:ext cx="8917940" cy="560140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11430" indent="381000" algn="just">
              <a:lnSpc>
                <a:spcPct val="95800"/>
              </a:lnSpc>
              <a:spcBef>
                <a:spcPts val="175"/>
              </a:spcBef>
            </a:pPr>
            <a:r>
              <a:rPr sz="1600" spc="-10" dirty="0">
                <a:latin typeface="Times New Roman"/>
                <a:cs typeface="Times New Roman"/>
              </a:rPr>
              <a:t>Milli </a:t>
            </a:r>
            <a:r>
              <a:rPr sz="1600" spc="-5" dirty="0">
                <a:latin typeface="Times New Roman"/>
                <a:cs typeface="Times New Roman"/>
              </a:rPr>
              <a:t>Eğitim Bakanlığı ve </a:t>
            </a:r>
            <a:r>
              <a:rPr sz="1600" spc="-10" dirty="0">
                <a:latin typeface="Times New Roman"/>
                <a:cs typeface="Times New Roman"/>
              </a:rPr>
              <a:t>AB </a:t>
            </a:r>
            <a:r>
              <a:rPr sz="1600" spc="-5" dirty="0">
                <a:latin typeface="Times New Roman"/>
                <a:cs typeface="Times New Roman"/>
              </a:rPr>
              <a:t>Bakanlığının ortaklaşa yürüttüğü proje kapsamında 2016 yılında </a:t>
            </a:r>
            <a:r>
              <a:rPr sz="1600" spc="-10" dirty="0">
                <a:latin typeface="Times New Roman"/>
                <a:cs typeface="Times New Roman"/>
              </a:rPr>
              <a:t>“AB´yi  </a:t>
            </a:r>
            <a:r>
              <a:rPr sz="1600" spc="-5" dirty="0">
                <a:latin typeface="Times New Roman"/>
                <a:cs typeface="Times New Roman"/>
              </a:rPr>
              <a:t>Öğreniyorum” </a:t>
            </a:r>
            <a:r>
              <a:rPr sz="1600" dirty="0">
                <a:latin typeface="Times New Roman"/>
                <a:cs typeface="Times New Roman"/>
              </a:rPr>
              <a:t>Bilgi </a:t>
            </a:r>
            <a:r>
              <a:rPr sz="1600" spc="-5" dirty="0">
                <a:latin typeface="Times New Roman"/>
                <a:cs typeface="Times New Roman"/>
              </a:rPr>
              <a:t>Yarışmasına okulumuz ilçemizi temsilen katıldı. Konya´da yapılan il </a:t>
            </a:r>
            <a:r>
              <a:rPr sz="1600" dirty="0">
                <a:latin typeface="Times New Roman"/>
                <a:cs typeface="Times New Roman"/>
              </a:rPr>
              <a:t>finalinde </a:t>
            </a:r>
            <a:r>
              <a:rPr sz="1600" spc="-5" dirty="0">
                <a:latin typeface="Times New Roman"/>
                <a:cs typeface="Times New Roman"/>
              </a:rPr>
              <a:t>İl  şampiyonu olan okulumuz Konya birincisi olarak ilimizi Ankara´da yapılacak olan Türkiye </a:t>
            </a:r>
            <a:r>
              <a:rPr sz="1600" dirty="0">
                <a:latin typeface="Times New Roman"/>
                <a:cs typeface="Times New Roman"/>
              </a:rPr>
              <a:t>finalinde </a:t>
            </a:r>
            <a:r>
              <a:rPr sz="1600" spc="-5" dirty="0">
                <a:latin typeface="Times New Roman"/>
                <a:cs typeface="Times New Roman"/>
              </a:rPr>
              <a:t>başarılı  bir şekilde </a:t>
            </a:r>
            <a:r>
              <a:rPr sz="1600" spc="-10" dirty="0">
                <a:latin typeface="Times New Roman"/>
                <a:cs typeface="Times New Roman"/>
              </a:rPr>
              <a:t>temsil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 err="1">
                <a:latin typeface="Times New Roman"/>
                <a:cs typeface="Times New Roman"/>
              </a:rPr>
              <a:t>etmiştir</a:t>
            </a:r>
            <a:r>
              <a:rPr sz="1600" spc="-5" dirty="0">
                <a:latin typeface="Times New Roman"/>
                <a:cs typeface="Times New Roman"/>
              </a:rPr>
              <a:t>.</a:t>
            </a:r>
            <a:endParaRPr lang="tr-TR" sz="1600" spc="-5" dirty="0">
              <a:latin typeface="Times New Roman"/>
              <a:cs typeface="Times New Roman"/>
            </a:endParaRPr>
          </a:p>
          <a:p>
            <a:pPr marL="12700" marR="11430" indent="381000" algn="just">
              <a:lnSpc>
                <a:spcPct val="95800"/>
              </a:lnSpc>
              <a:spcBef>
                <a:spcPts val="175"/>
              </a:spcBef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 marR="9525" indent="506095" algn="just">
              <a:lnSpc>
                <a:spcPct val="95900"/>
              </a:lnSpc>
            </a:pPr>
            <a:r>
              <a:rPr sz="1600" spc="-5" dirty="0">
                <a:latin typeface="Times New Roman"/>
                <a:cs typeface="Times New Roman"/>
              </a:rPr>
              <a:t>2017-2018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eğitim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öğretim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yılı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okul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sporları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Halter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Türkiye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şampiyonası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Amasya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İlinde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yapıldı.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Türkiye  </a:t>
            </a:r>
            <a:r>
              <a:rPr sz="1600" spc="-10" dirty="0">
                <a:latin typeface="Times New Roman"/>
                <a:cs typeface="Times New Roman"/>
              </a:rPr>
              <a:t>Halter </a:t>
            </a:r>
            <a:r>
              <a:rPr sz="1600" spc="-5" dirty="0">
                <a:latin typeface="Times New Roman"/>
                <a:cs typeface="Times New Roman"/>
              </a:rPr>
              <a:t>Şampiyonasında Karapınar İbrahim Gündüz Anadolu Lisesi öğrencisi </a:t>
            </a:r>
            <a:r>
              <a:rPr sz="1600" spc="-10" dirty="0">
                <a:latin typeface="Times New Roman"/>
                <a:cs typeface="Times New Roman"/>
              </a:rPr>
              <a:t>Saniye </a:t>
            </a:r>
            <a:r>
              <a:rPr sz="1600" spc="-5" dirty="0">
                <a:latin typeface="Times New Roman"/>
                <a:cs typeface="Times New Roman"/>
              </a:rPr>
              <a:t>Sağıroğlu Türkiye 4.sü  </a:t>
            </a:r>
            <a:r>
              <a:rPr sz="1600" spc="-10" dirty="0">
                <a:latin typeface="Times New Roman"/>
                <a:cs typeface="Times New Roman"/>
              </a:rPr>
              <a:t>olmayı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başardı.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tr-TR"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 marR="5080" indent="455930">
              <a:lnSpc>
                <a:spcPts val="1850"/>
              </a:lnSpc>
              <a:spcBef>
                <a:spcPts val="5"/>
              </a:spcBef>
            </a:pPr>
            <a:r>
              <a:rPr lang="tr-TR" sz="1600" spc="-5" dirty="0">
                <a:latin typeface="Times New Roman"/>
                <a:cs typeface="Times New Roman"/>
              </a:rPr>
              <a:t> 2018-2019 Eğitim Öğretim Yılı Gençlik ve Spor Bakanlığı Gençlik Projeleri Destek Programı kapsamında okulumuz tarafından hazırlanan:</a:t>
            </a:r>
          </a:p>
          <a:p>
            <a:pPr marL="12700" marR="5080" indent="455930">
              <a:lnSpc>
                <a:spcPts val="1850"/>
              </a:lnSpc>
              <a:spcBef>
                <a:spcPts val="5"/>
              </a:spcBef>
            </a:pPr>
            <a:r>
              <a:rPr lang="tr-TR" sz="1600" spc="-5" dirty="0">
                <a:latin typeface="Times New Roman"/>
                <a:cs typeface="Times New Roman"/>
              </a:rPr>
              <a:t>   1. ‘’Hayata Bu Pencereden Bakmaya Varım’’ Proje No:18087 </a:t>
            </a:r>
          </a:p>
          <a:p>
            <a:pPr marL="12700" marR="5080" indent="455930">
              <a:lnSpc>
                <a:spcPts val="1850"/>
              </a:lnSpc>
              <a:spcBef>
                <a:spcPts val="5"/>
              </a:spcBef>
            </a:pPr>
            <a:r>
              <a:rPr lang="tr-TR" sz="1600" spc="-5" dirty="0">
                <a:latin typeface="Times New Roman"/>
                <a:cs typeface="Times New Roman"/>
              </a:rPr>
              <a:t>   2. ‘’KİGAL Okuyan ve Yazan Genç Yazarlar’’ Proje No. 21758</a:t>
            </a:r>
          </a:p>
          <a:p>
            <a:pPr marL="12700" marR="5080" indent="455930">
              <a:lnSpc>
                <a:spcPts val="1850"/>
              </a:lnSpc>
              <a:spcBef>
                <a:spcPts val="5"/>
              </a:spcBef>
            </a:pPr>
            <a:r>
              <a:rPr lang="tr-TR" sz="1600" spc="-5" dirty="0">
                <a:latin typeface="Times New Roman"/>
                <a:cs typeface="Times New Roman"/>
              </a:rPr>
              <a:t>   adlı projelerimiz Gençlik ve Spor Bakanlığı tarafından desteklenmesi uygun görülmüş ve projeler kapsamında birçok etkinlik yapılmış ve yapılmaya devam edilmektedir.</a:t>
            </a:r>
          </a:p>
          <a:p>
            <a:pPr marL="12700" marR="5080" indent="455930">
              <a:lnSpc>
                <a:spcPts val="1850"/>
              </a:lnSpc>
              <a:spcBef>
                <a:spcPts val="5"/>
              </a:spcBef>
            </a:pPr>
            <a:r>
              <a:rPr lang="tr-TR" sz="1600" spc="-5" dirty="0">
                <a:latin typeface="Times New Roman"/>
                <a:cs typeface="Times New Roman"/>
              </a:rPr>
              <a:t>   3. “Gelecek, Geçmişle Şekillenecek!” adlı Gençlik Spor Bakanlığı Destek Projesi 2020 yılında kabul edilmiş olup pandemi nedeniyle durdurulmuş olup ileri bir tarihe ertelenmiştir.</a:t>
            </a:r>
          </a:p>
          <a:p>
            <a:pPr marL="12700" marR="5080" indent="455930">
              <a:lnSpc>
                <a:spcPts val="1850"/>
              </a:lnSpc>
              <a:spcBef>
                <a:spcPts val="5"/>
              </a:spcBef>
            </a:pPr>
            <a:endParaRPr lang="tr-TR" sz="1600" spc="-5" dirty="0">
              <a:latin typeface="Times New Roman"/>
              <a:cs typeface="Times New Roman"/>
            </a:endParaRPr>
          </a:p>
          <a:p>
            <a:pPr marL="12700" marR="5080" indent="455930">
              <a:lnSpc>
                <a:spcPts val="1850"/>
              </a:lnSpc>
              <a:spcBef>
                <a:spcPts val="5"/>
              </a:spcBef>
            </a:pPr>
            <a:endParaRPr lang="tr-TR" sz="1600" spc="-5" dirty="0">
              <a:latin typeface="Times New Roman"/>
              <a:cs typeface="Times New Roman"/>
            </a:endParaRPr>
          </a:p>
          <a:p>
            <a:pPr marL="12700" marR="5080" indent="455930">
              <a:lnSpc>
                <a:spcPts val="1850"/>
              </a:lnSpc>
              <a:spcBef>
                <a:spcPts val="5"/>
              </a:spcBef>
            </a:pPr>
            <a:r>
              <a:rPr lang="tr-TR" sz="1600" spc="-5" dirty="0">
                <a:latin typeface="Times New Roman"/>
                <a:cs typeface="Times New Roman"/>
              </a:rPr>
              <a:t>2017-2018 eğitim öğretim yılında 4006 TÜBİTAK Bilim Fuarı projesi okulumuzda  gerçekleştirilmiştir.</a:t>
            </a:r>
          </a:p>
          <a:p>
            <a:pPr marL="12700" marR="5080" indent="455930">
              <a:lnSpc>
                <a:spcPts val="1850"/>
              </a:lnSpc>
              <a:spcBef>
                <a:spcPts val="5"/>
              </a:spcBef>
            </a:pPr>
            <a:endParaRPr lang="tr-TR" sz="1600" spc="-5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9170669" y="7112462"/>
            <a:ext cx="11029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13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</a:t>
            </a:r>
            <a:r>
              <a:rPr lang="tr-TR" spc="-5" dirty="0"/>
              <a:t>2</a:t>
            </a:r>
            <a:endParaRPr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9170669" y="7112462"/>
            <a:ext cx="11029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14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lang="tr-TR" spc="-5" dirty="0"/>
              <a:t>42</a:t>
            </a:r>
            <a:endParaRPr spc="-5" dirty="0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061F0E17-ACF4-4F69-B7A1-17FF92AE8526}"/>
              </a:ext>
            </a:extLst>
          </p:cNvPr>
          <p:cNvSpPr txBox="1"/>
          <p:nvPr/>
        </p:nvSpPr>
        <p:spPr>
          <a:xfrm>
            <a:off x="257124" y="879221"/>
            <a:ext cx="10091471" cy="6183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455930">
              <a:lnSpc>
                <a:spcPts val="1850"/>
              </a:lnSpc>
              <a:spcBef>
                <a:spcPts val="5"/>
              </a:spcBef>
            </a:pPr>
            <a:endParaRPr lang="tr-TR" sz="1800" spc="-5" dirty="0">
              <a:latin typeface="Times New Roman"/>
              <a:cs typeface="Times New Roman"/>
            </a:endParaRPr>
          </a:p>
          <a:p>
            <a:pPr marL="12700" marR="5080" indent="455930">
              <a:lnSpc>
                <a:spcPts val="1850"/>
              </a:lnSpc>
              <a:spcBef>
                <a:spcPts val="5"/>
              </a:spcBef>
            </a:pPr>
            <a:endParaRPr lang="tr-TR" spc="-5" dirty="0">
              <a:latin typeface="Times New Roman"/>
              <a:cs typeface="Times New Roman"/>
            </a:endParaRPr>
          </a:p>
          <a:p>
            <a:pPr marL="12700" marR="5080" indent="455930">
              <a:lnSpc>
                <a:spcPts val="1850"/>
              </a:lnSpc>
              <a:spcBef>
                <a:spcPts val="5"/>
              </a:spcBef>
            </a:pPr>
            <a:r>
              <a:rPr lang="tr-TR" sz="1800" spc="-5" dirty="0">
                <a:latin typeface="Times New Roman"/>
                <a:cs typeface="Times New Roman"/>
              </a:rPr>
              <a:t>2019 yılında okulumuz Milli Eğitim ve Sağlık Bakanlığı tarafından ortaklaşa yürütülen “</a:t>
            </a:r>
            <a:r>
              <a:rPr lang="tr-TR" sz="1800" b="1" spc="-5" dirty="0">
                <a:latin typeface="Times New Roman"/>
                <a:cs typeface="Times New Roman"/>
              </a:rPr>
              <a:t>Sağlıklı Okul, Temiz Okul Kampanyası</a:t>
            </a:r>
            <a:r>
              <a:rPr lang="tr-TR" sz="1800" spc="-5" dirty="0">
                <a:latin typeface="Times New Roman"/>
                <a:cs typeface="Times New Roman"/>
              </a:rPr>
              <a:t>” ve “Beyaz Bayrak Projesi” kapsamında sağlık ve temizliğin sembolü </a:t>
            </a:r>
            <a:r>
              <a:rPr lang="tr-TR"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Beyaz Bayrak</a:t>
            </a:r>
            <a:r>
              <a:rPr lang="tr-TR" sz="1800" spc="-5" dirty="0">
                <a:latin typeface="Times New Roman"/>
                <a:cs typeface="Times New Roman"/>
              </a:rPr>
              <a:t> ile ödüllendirilmiştir.</a:t>
            </a:r>
          </a:p>
          <a:p>
            <a:pPr marL="12700" marR="5080" indent="455930">
              <a:lnSpc>
                <a:spcPts val="1850"/>
              </a:lnSpc>
              <a:spcBef>
                <a:spcPts val="5"/>
              </a:spcBef>
            </a:pPr>
            <a:endParaRPr lang="tr-TR" spc="-5" dirty="0">
              <a:latin typeface="Times New Roman"/>
              <a:cs typeface="Times New Roman"/>
            </a:endParaRPr>
          </a:p>
          <a:p>
            <a:pPr marL="12700" marR="5080" indent="455930">
              <a:lnSpc>
                <a:spcPts val="1850"/>
              </a:lnSpc>
              <a:spcBef>
                <a:spcPts val="5"/>
              </a:spcBef>
            </a:pPr>
            <a:r>
              <a:rPr lang="tr-TR" sz="1800" spc="-5" dirty="0">
                <a:latin typeface="Times New Roman"/>
                <a:cs typeface="Times New Roman"/>
              </a:rPr>
              <a:t>Okulumuz 30.11.2020 tarihinde yapılan denetimler sonucu “</a:t>
            </a:r>
            <a:r>
              <a:rPr lang="tr-TR"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Okulum Temiz Belgesi</a:t>
            </a:r>
            <a:r>
              <a:rPr lang="tr-TR" sz="1800" spc="-5" dirty="0">
                <a:latin typeface="Times New Roman"/>
                <a:cs typeface="Times New Roman"/>
              </a:rPr>
              <a:t>” almıştır.</a:t>
            </a:r>
          </a:p>
          <a:p>
            <a:pPr marL="12700" marR="5080" indent="455930" algn="just">
              <a:lnSpc>
                <a:spcPts val="1850"/>
              </a:lnSpc>
              <a:spcBef>
                <a:spcPts val="5"/>
              </a:spcBef>
            </a:pPr>
            <a:endParaRPr lang="tr-TR" spc="-5" dirty="0">
              <a:latin typeface="Times New Roman"/>
              <a:cs typeface="Times New Roman"/>
            </a:endParaRPr>
          </a:p>
          <a:p>
            <a:pPr marL="12700" marR="5080" indent="455930" algn="just">
              <a:lnSpc>
                <a:spcPts val="1850"/>
              </a:lnSpc>
              <a:spcBef>
                <a:spcPts val="5"/>
              </a:spcBef>
            </a:pPr>
            <a:r>
              <a:rPr lang="tr-TR" spc="-5" dirty="0">
                <a:latin typeface="Times New Roman"/>
                <a:cs typeface="Times New Roman"/>
              </a:rPr>
              <a:t>Okul öğrencilerimiz Danışman öğretmenleri ile 2021 Mart ayında TÜBİTAK-2204 A  Araştırma Projelerine 12 Proje ile başvuru yapmıştır. Yapılan ön eleme sonrası Konya Bölge Yarışmasına 2 Proje ile katılım göstermiş olup süreç devam etmektedir.</a:t>
            </a:r>
          </a:p>
          <a:p>
            <a:pPr marL="12700" marR="5080" indent="455930" algn="just">
              <a:lnSpc>
                <a:spcPts val="1850"/>
              </a:lnSpc>
              <a:spcBef>
                <a:spcPts val="5"/>
              </a:spcBef>
            </a:pPr>
            <a:endParaRPr lang="tr-TR" sz="1800" spc="-5" dirty="0">
              <a:latin typeface="Times New Roman"/>
              <a:cs typeface="Times New Roman"/>
            </a:endParaRPr>
          </a:p>
          <a:p>
            <a:pPr marL="12700" marR="5080" indent="455930" algn="just">
              <a:lnSpc>
                <a:spcPts val="1850"/>
              </a:lnSpc>
              <a:spcBef>
                <a:spcPts val="5"/>
              </a:spcBef>
            </a:pPr>
            <a:endParaRPr lang="tr-TR" sz="1800" spc="-5" dirty="0">
              <a:latin typeface="Times New Roman"/>
              <a:cs typeface="Times New Roman"/>
            </a:endParaRPr>
          </a:p>
          <a:p>
            <a:pPr marL="12700" marR="5080" indent="455930">
              <a:lnSpc>
                <a:spcPts val="1850"/>
              </a:lnSpc>
              <a:spcBef>
                <a:spcPts val="5"/>
              </a:spcBef>
            </a:pPr>
            <a:endParaRPr lang="tr-TR" spc="-5" dirty="0">
              <a:latin typeface="Times New Roman"/>
              <a:cs typeface="Times New Roman"/>
            </a:endParaRPr>
          </a:p>
          <a:p>
            <a:pPr marL="12700" marR="5080" indent="455930">
              <a:lnSpc>
                <a:spcPts val="1850"/>
              </a:lnSpc>
              <a:spcBef>
                <a:spcPts val="5"/>
              </a:spcBef>
            </a:pPr>
            <a:endParaRPr lang="tr-TR" sz="1800" spc="-5" dirty="0">
              <a:latin typeface="Times New Roman"/>
              <a:cs typeface="Times New Roman"/>
            </a:endParaRPr>
          </a:p>
          <a:p>
            <a:pPr marL="12700" marR="5080" indent="455930">
              <a:lnSpc>
                <a:spcPts val="1850"/>
              </a:lnSpc>
              <a:spcBef>
                <a:spcPts val="5"/>
              </a:spcBef>
            </a:pPr>
            <a:endParaRPr lang="tr-TR" spc="-5" dirty="0">
              <a:latin typeface="Times New Roman"/>
              <a:cs typeface="Times New Roman"/>
            </a:endParaRPr>
          </a:p>
          <a:p>
            <a:pPr marL="12700" marR="5080" indent="455930">
              <a:lnSpc>
                <a:spcPts val="1850"/>
              </a:lnSpc>
              <a:spcBef>
                <a:spcPts val="5"/>
              </a:spcBef>
            </a:pPr>
            <a:endParaRPr lang="tr-TR" spc="-5" dirty="0">
              <a:latin typeface="Times New Roman"/>
              <a:cs typeface="Times New Roman"/>
            </a:endParaRPr>
          </a:p>
          <a:p>
            <a:pPr marL="12700" marR="5080" indent="455930">
              <a:lnSpc>
                <a:spcPts val="1850"/>
              </a:lnSpc>
              <a:spcBef>
                <a:spcPts val="5"/>
              </a:spcBef>
            </a:pPr>
            <a:endParaRPr lang="tr-TR" spc="-5" dirty="0">
              <a:latin typeface="Times New Roman"/>
              <a:cs typeface="Times New Roman"/>
            </a:endParaRPr>
          </a:p>
          <a:p>
            <a:pPr marL="12700" marR="5080" indent="455930">
              <a:lnSpc>
                <a:spcPts val="1850"/>
              </a:lnSpc>
              <a:spcBef>
                <a:spcPts val="5"/>
              </a:spcBef>
            </a:pPr>
            <a:endParaRPr lang="tr-TR" spc="-5" dirty="0">
              <a:latin typeface="Times New Roman"/>
              <a:cs typeface="Times New Roman"/>
            </a:endParaRPr>
          </a:p>
          <a:p>
            <a:pPr marL="12700" marR="5080" indent="455930">
              <a:lnSpc>
                <a:spcPts val="1850"/>
              </a:lnSpc>
              <a:spcBef>
                <a:spcPts val="5"/>
              </a:spcBef>
            </a:pPr>
            <a:endParaRPr lang="tr-TR" spc="-5" dirty="0">
              <a:latin typeface="Times New Roman"/>
              <a:cs typeface="Times New Roman"/>
            </a:endParaRPr>
          </a:p>
          <a:p>
            <a:pPr marL="12700" marR="5080" indent="455930">
              <a:lnSpc>
                <a:spcPts val="1850"/>
              </a:lnSpc>
              <a:spcBef>
                <a:spcPts val="5"/>
              </a:spcBef>
            </a:pPr>
            <a:endParaRPr lang="tr-TR" spc="-5" dirty="0">
              <a:latin typeface="Times New Roman"/>
              <a:cs typeface="Times New Roman"/>
            </a:endParaRPr>
          </a:p>
          <a:p>
            <a:pPr marL="12700" marR="5080" indent="455930">
              <a:lnSpc>
                <a:spcPts val="1850"/>
              </a:lnSpc>
              <a:spcBef>
                <a:spcPts val="5"/>
              </a:spcBef>
            </a:pPr>
            <a:endParaRPr lang="tr-TR" spc="-5" dirty="0">
              <a:latin typeface="Times New Roman"/>
              <a:cs typeface="Times New Roman"/>
            </a:endParaRPr>
          </a:p>
          <a:p>
            <a:pPr marL="12700" marR="5080" indent="455930">
              <a:lnSpc>
                <a:spcPts val="1850"/>
              </a:lnSpc>
              <a:spcBef>
                <a:spcPts val="5"/>
              </a:spcBef>
            </a:pPr>
            <a:endParaRPr lang="tr-TR" sz="1800" spc="-5" dirty="0">
              <a:latin typeface="Times New Roman"/>
              <a:cs typeface="Times New Roman"/>
            </a:endParaRPr>
          </a:p>
          <a:p>
            <a:pPr marL="12700" marR="5080" indent="455930">
              <a:lnSpc>
                <a:spcPts val="1850"/>
              </a:lnSpc>
              <a:spcBef>
                <a:spcPts val="5"/>
              </a:spcBef>
            </a:pPr>
            <a:endParaRPr lang="tr-TR" sz="1800" spc="-5" dirty="0">
              <a:latin typeface="Times New Roman"/>
              <a:cs typeface="Times New Roman"/>
            </a:endParaRPr>
          </a:p>
          <a:p>
            <a:pPr marL="12700" marR="5080" indent="455930">
              <a:lnSpc>
                <a:spcPts val="1850"/>
              </a:lnSpc>
              <a:spcBef>
                <a:spcPts val="5"/>
              </a:spcBef>
            </a:pPr>
            <a:endParaRPr lang="tr-TR" sz="1800" spc="-5" dirty="0">
              <a:latin typeface="Times New Roman"/>
              <a:cs typeface="Times New Roman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6DECD938-2472-5BCA-3B07-FCFAC74ED0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419" y="3797554"/>
            <a:ext cx="7461249" cy="30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51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476115" y="868426"/>
            <a:ext cx="17405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u="heavy" spc="-505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spc="-5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</a:rPr>
              <a:t>Fiziki</a:t>
            </a:r>
            <a:r>
              <a:rPr u="heavy" spc="-60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</a:rPr>
              <a:t> </a:t>
            </a:r>
            <a:r>
              <a:rPr u="heavy" spc="-5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</a:rPr>
              <a:t>İmkanlar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9196705" y="7112462"/>
            <a:ext cx="11029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15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</a:t>
            </a:r>
            <a:r>
              <a:rPr lang="tr-TR" spc="-5" dirty="0"/>
              <a:t>2</a:t>
            </a:r>
            <a:endParaRPr spc="-5" dirty="0"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419097" y="1192022"/>
          <a:ext cx="7003415" cy="48823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9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6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Sıra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No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Fiziki İmkânın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Adı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Sayısı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Derslik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26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Bilişim Teknolojileri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Sınıfı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17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Fizik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Laboratuarı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26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Kimya-Biyoloji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Laboratuarı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Spor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Salonu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26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Arşiv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Odası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Kütüphane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52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Müdür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Odası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79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Müdür Yardımcısı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Odası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267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Rehberlik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Servisi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Öğretmenler Odası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268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Depo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Memur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Odası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648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Çok Amaçlı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Salon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0792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Kantin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9268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Mescit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Çalışma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Odası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9268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Danışma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0791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WC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toplam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86460" y="1078737"/>
            <a:ext cx="8917940" cy="4236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2085">
              <a:lnSpc>
                <a:spcPts val="1860"/>
              </a:lnSpc>
              <a:spcBef>
                <a:spcPts val="95"/>
              </a:spcBef>
              <a:buSzPct val="93750"/>
              <a:buAutoNum type="arabicParenR"/>
              <a:tabLst>
                <a:tab pos="184785" algn="l"/>
              </a:tabLst>
            </a:pPr>
            <a:r>
              <a:rPr sz="1600" b="1" spc="5" dirty="0">
                <a:solidFill>
                  <a:srgbClr val="993300"/>
                </a:solidFill>
                <a:latin typeface="Times New Roman"/>
                <a:cs typeface="Times New Roman"/>
              </a:rPr>
              <a:t>Binanın</a:t>
            </a:r>
            <a:r>
              <a:rPr sz="1600" b="1" spc="10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993300"/>
                </a:solidFill>
                <a:latin typeface="Times New Roman"/>
                <a:cs typeface="Times New Roman"/>
              </a:rPr>
              <a:t>Özellikleri</a:t>
            </a:r>
            <a:endParaRPr sz="1600">
              <a:latin typeface="Times New Roman"/>
              <a:cs typeface="Times New Roman"/>
            </a:endParaRPr>
          </a:p>
          <a:p>
            <a:pPr marL="12700" marR="6985" indent="449580">
              <a:lnSpc>
                <a:spcPts val="1839"/>
              </a:lnSpc>
              <a:spcBef>
                <a:spcPts val="65"/>
              </a:spcBef>
            </a:pPr>
            <a:r>
              <a:rPr sz="1600" spc="-5" dirty="0">
                <a:latin typeface="Times New Roman"/>
                <a:cs typeface="Times New Roman"/>
              </a:rPr>
              <a:t>Binamız betonarme karkas olarak </a:t>
            </a:r>
            <a:r>
              <a:rPr sz="1600" dirty="0">
                <a:latin typeface="Times New Roman"/>
                <a:cs typeface="Times New Roman"/>
              </a:rPr>
              <a:t>inşa </a:t>
            </a:r>
            <a:r>
              <a:rPr sz="1600" spc="-5" dirty="0">
                <a:latin typeface="Times New Roman"/>
                <a:cs typeface="Times New Roman"/>
              </a:rPr>
              <a:t>edilmiştir. Binamız </a:t>
            </a:r>
            <a:r>
              <a:rPr sz="1600" dirty="0">
                <a:latin typeface="Times New Roman"/>
                <a:cs typeface="Times New Roman"/>
              </a:rPr>
              <a:t>792 </a:t>
            </a:r>
            <a:r>
              <a:rPr sz="1600" spc="-5" dirty="0">
                <a:latin typeface="Times New Roman"/>
                <a:cs typeface="Times New Roman"/>
              </a:rPr>
              <a:t>metrekare bir alanda zemin </a:t>
            </a:r>
            <a:r>
              <a:rPr sz="1600" dirty="0">
                <a:latin typeface="Times New Roman"/>
                <a:cs typeface="Times New Roman"/>
              </a:rPr>
              <a:t>kat </a:t>
            </a:r>
            <a:r>
              <a:rPr sz="1600" spc="-5" dirty="0">
                <a:latin typeface="Times New Roman"/>
                <a:cs typeface="Times New Roman"/>
              </a:rPr>
              <a:t>üzerine 3  (üç) katlıdır. Kömürlü Kalorifer sistemiyle ısıtılmakta </a:t>
            </a:r>
            <a:r>
              <a:rPr sz="1600" dirty="0">
                <a:latin typeface="Times New Roman"/>
                <a:cs typeface="Times New Roman"/>
              </a:rPr>
              <a:t>olup </a:t>
            </a:r>
            <a:r>
              <a:rPr sz="1600" spc="-5" dirty="0">
                <a:latin typeface="Times New Roman"/>
                <a:cs typeface="Times New Roman"/>
              </a:rPr>
              <a:t>elektrik ile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aydınlatılmaktadır.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Times New Roman"/>
              <a:cs typeface="Times New Roman"/>
            </a:endParaRPr>
          </a:p>
          <a:p>
            <a:pPr marL="184150" indent="-172085">
              <a:lnSpc>
                <a:spcPts val="1860"/>
              </a:lnSpc>
              <a:buSzPct val="93750"/>
              <a:buAutoNum type="arabicParenR" startAt="2"/>
              <a:tabLst>
                <a:tab pos="184785" algn="l"/>
              </a:tabLst>
            </a:pPr>
            <a:r>
              <a:rPr sz="1600" b="1" dirty="0">
                <a:solidFill>
                  <a:srgbClr val="993300"/>
                </a:solidFill>
                <a:latin typeface="Times New Roman"/>
                <a:cs typeface="Times New Roman"/>
              </a:rPr>
              <a:t>Derslikler</a:t>
            </a:r>
            <a:endParaRPr sz="160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95900"/>
              </a:lnSpc>
              <a:spcBef>
                <a:spcPts val="15"/>
              </a:spcBef>
            </a:pPr>
            <a:r>
              <a:rPr sz="1600" spc="-5" dirty="0">
                <a:latin typeface="Times New Roman"/>
                <a:cs typeface="Times New Roman"/>
              </a:rPr>
              <a:t>Okulumuzda şu anda </a:t>
            </a:r>
            <a:r>
              <a:rPr sz="1600" dirty="0">
                <a:latin typeface="Times New Roman"/>
                <a:cs typeface="Times New Roman"/>
              </a:rPr>
              <a:t>16 </a:t>
            </a:r>
            <a:r>
              <a:rPr sz="1600" spc="-5" dirty="0">
                <a:latin typeface="Times New Roman"/>
                <a:cs typeface="Times New Roman"/>
              </a:rPr>
              <a:t>adet derslik mevcuttur. </a:t>
            </a:r>
            <a:r>
              <a:rPr sz="1600" dirty="0">
                <a:latin typeface="Times New Roman"/>
                <a:cs typeface="Times New Roman"/>
              </a:rPr>
              <a:t>Fatih </a:t>
            </a:r>
            <a:r>
              <a:rPr sz="1600" spc="-10" dirty="0">
                <a:latin typeface="Times New Roman"/>
                <a:cs typeface="Times New Roman"/>
              </a:rPr>
              <a:t>Projesi </a:t>
            </a:r>
            <a:r>
              <a:rPr sz="1600" spc="-5" dirty="0">
                <a:latin typeface="Times New Roman"/>
                <a:cs typeface="Times New Roman"/>
              </a:rPr>
              <a:t>kapsamında dersliklerimizin tümüne,  laboratuar ve öğretmenler odası dahil toplam </a:t>
            </a:r>
            <a:r>
              <a:rPr sz="1600" spc="15" dirty="0">
                <a:latin typeface="Times New Roman"/>
                <a:cs typeface="Times New Roman"/>
              </a:rPr>
              <a:t>22 </a:t>
            </a:r>
            <a:r>
              <a:rPr sz="1600" spc="-5" dirty="0">
                <a:latin typeface="Times New Roman"/>
                <a:cs typeface="Times New Roman"/>
              </a:rPr>
              <a:t>etkileşimli tahta kurulumu yapılmıştır. Fiber İnternet  bağlantısı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mevcuttur.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imes New Roman"/>
              <a:cs typeface="Times New Roman"/>
            </a:endParaRPr>
          </a:p>
          <a:p>
            <a:pPr marL="234950" indent="-222885">
              <a:lnSpc>
                <a:spcPts val="1864"/>
              </a:lnSpc>
              <a:spcBef>
                <a:spcPts val="5"/>
              </a:spcBef>
              <a:buSzPct val="93750"/>
              <a:buAutoNum type="arabicParenR" startAt="3"/>
              <a:tabLst>
                <a:tab pos="235585" algn="l"/>
              </a:tabLst>
            </a:pPr>
            <a:r>
              <a:rPr sz="1600" b="1" spc="5" dirty="0">
                <a:solidFill>
                  <a:srgbClr val="993300"/>
                </a:solidFill>
                <a:latin typeface="Times New Roman"/>
                <a:cs typeface="Times New Roman"/>
              </a:rPr>
              <a:t>Kütüphane</a:t>
            </a:r>
            <a:r>
              <a:rPr sz="1600" b="1" spc="10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993300"/>
                </a:solidFill>
                <a:latin typeface="Times New Roman"/>
                <a:cs typeface="Times New Roman"/>
              </a:rPr>
              <a:t>Durumu</a:t>
            </a:r>
            <a:endParaRPr sz="1600">
              <a:latin typeface="Times New Roman"/>
              <a:cs typeface="Times New Roman"/>
            </a:endParaRPr>
          </a:p>
          <a:p>
            <a:pPr marL="12700" marR="6350" indent="449580" algn="r">
              <a:lnSpc>
                <a:spcPts val="1839"/>
              </a:lnSpc>
              <a:spcBef>
                <a:spcPts val="75"/>
              </a:spcBef>
            </a:pPr>
            <a:r>
              <a:rPr sz="1600" spc="-5" dirty="0">
                <a:latin typeface="Times New Roman"/>
                <a:cs typeface="Times New Roman"/>
              </a:rPr>
              <a:t>Okulumuzda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886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adet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kayıtlı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kitaba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sahip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bir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kütüphanemiz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bulunmakta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olup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ihtiyacı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karşılamaktadır.  Kütüphanemizde </a:t>
            </a:r>
            <a:r>
              <a:rPr sz="1600" spc="-10" dirty="0">
                <a:latin typeface="Times New Roman"/>
                <a:cs typeface="Times New Roman"/>
              </a:rPr>
              <a:t>Milli </a:t>
            </a:r>
            <a:r>
              <a:rPr sz="1600" dirty="0">
                <a:latin typeface="Times New Roman"/>
                <a:cs typeface="Times New Roman"/>
              </a:rPr>
              <a:t>Eğitim </a:t>
            </a:r>
            <a:r>
              <a:rPr sz="1600" spc="-5" dirty="0">
                <a:latin typeface="Times New Roman"/>
                <a:cs typeface="Times New Roman"/>
              </a:rPr>
              <a:t>Bakanlığı tarafından ortaöğretim için tavsiye edilen 100 Temel</a:t>
            </a:r>
            <a:r>
              <a:rPr sz="1600" spc="-2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Eser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mevcuttur.  Öğrencilerimizin kütüphanemize ilgisi oldukça </a:t>
            </a:r>
            <a:r>
              <a:rPr sz="1600" spc="-10" dirty="0">
                <a:latin typeface="Times New Roman"/>
                <a:cs typeface="Times New Roman"/>
              </a:rPr>
              <a:t>yüksek </a:t>
            </a:r>
            <a:r>
              <a:rPr sz="1600" spc="5" dirty="0">
                <a:latin typeface="Times New Roman"/>
                <a:cs typeface="Times New Roman"/>
              </a:rPr>
              <a:t>olup; </a:t>
            </a:r>
            <a:r>
              <a:rPr sz="1600" spc="-5" dirty="0">
                <a:latin typeface="Times New Roman"/>
                <a:cs typeface="Times New Roman"/>
              </a:rPr>
              <a:t>kitap ve kütüphane işleri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Kütüphanecilik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750"/>
              </a:lnSpc>
            </a:pPr>
            <a:r>
              <a:rPr sz="1600" spc="-5" dirty="0">
                <a:latin typeface="Times New Roman"/>
                <a:cs typeface="Times New Roman"/>
              </a:rPr>
              <a:t>Kulübümüz tarafından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yürütülmektedir.</a:t>
            </a:r>
            <a:endParaRPr sz="1600">
              <a:latin typeface="Times New Roman"/>
              <a:cs typeface="Times New Roman"/>
            </a:endParaRPr>
          </a:p>
          <a:p>
            <a:pPr marL="462280">
              <a:lnSpc>
                <a:spcPts val="1855"/>
              </a:lnSpc>
            </a:pPr>
            <a:r>
              <a:rPr sz="1600" spc="-10" dirty="0">
                <a:latin typeface="Times New Roman"/>
                <a:cs typeface="Times New Roman"/>
              </a:rPr>
              <a:t>Her </a:t>
            </a:r>
            <a:r>
              <a:rPr sz="1600" spc="-5" dirty="0">
                <a:latin typeface="Times New Roman"/>
                <a:cs typeface="Times New Roman"/>
              </a:rPr>
              <a:t>yıl yeni çıkan kitaplar kütüphanemize kazandırılmaya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çalışılmaktadır.</a:t>
            </a:r>
            <a:endParaRPr sz="1600">
              <a:latin typeface="Times New Roman"/>
              <a:cs typeface="Times New Roman"/>
            </a:endParaRPr>
          </a:p>
          <a:p>
            <a:pPr marL="184150" indent="-172085">
              <a:lnSpc>
                <a:spcPts val="1845"/>
              </a:lnSpc>
              <a:buSzPct val="93750"/>
              <a:buAutoNum type="arabicParenR" startAt="4"/>
              <a:tabLst>
                <a:tab pos="184785" algn="l"/>
              </a:tabLst>
            </a:pPr>
            <a:r>
              <a:rPr sz="1600" b="1" spc="5" dirty="0">
                <a:solidFill>
                  <a:srgbClr val="993300"/>
                </a:solidFill>
                <a:latin typeface="Times New Roman"/>
                <a:cs typeface="Times New Roman"/>
              </a:rPr>
              <a:t>Laboratuar</a:t>
            </a:r>
            <a:r>
              <a:rPr sz="1600" b="1" spc="10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993300"/>
                </a:solidFill>
                <a:latin typeface="Times New Roman"/>
                <a:cs typeface="Times New Roman"/>
              </a:rPr>
              <a:t>Durumu</a:t>
            </a:r>
            <a:endParaRPr sz="1600">
              <a:latin typeface="Times New Roman"/>
              <a:cs typeface="Times New Roman"/>
            </a:endParaRPr>
          </a:p>
          <a:p>
            <a:pPr marL="12700" marR="533400" indent="449580">
              <a:lnSpc>
                <a:spcPts val="1839"/>
              </a:lnSpc>
              <a:spcBef>
                <a:spcPts val="70"/>
              </a:spcBef>
            </a:pPr>
            <a:r>
              <a:rPr sz="1600" spc="-5" dirty="0">
                <a:latin typeface="Times New Roman"/>
                <a:cs typeface="Times New Roman"/>
              </a:rPr>
              <a:t>Okulumuzda şu </a:t>
            </a:r>
            <a:r>
              <a:rPr sz="1600" dirty="0">
                <a:latin typeface="Times New Roman"/>
                <a:cs typeface="Times New Roman"/>
              </a:rPr>
              <a:t>anda </a:t>
            </a:r>
            <a:r>
              <a:rPr sz="1600" spc="-5" dirty="0">
                <a:latin typeface="Times New Roman"/>
                <a:cs typeface="Times New Roman"/>
              </a:rPr>
              <a:t>2 ( iki ) adet laboratuarımız mevcuttur. Laboratuarlarımızın tamamına Fatih  </a:t>
            </a:r>
            <a:r>
              <a:rPr sz="1600" spc="-10" dirty="0">
                <a:latin typeface="Times New Roman"/>
                <a:cs typeface="Times New Roman"/>
              </a:rPr>
              <a:t>Projesi </a:t>
            </a:r>
            <a:r>
              <a:rPr sz="1600" spc="-5" dirty="0">
                <a:latin typeface="Times New Roman"/>
                <a:cs typeface="Times New Roman"/>
              </a:rPr>
              <a:t>kapsamında akıllı tahta kurulumu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yapılmıştır.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9004301" y="7112462"/>
            <a:ext cx="126936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16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</a:t>
            </a:r>
            <a:r>
              <a:rPr lang="tr-TR" spc="-5" dirty="0"/>
              <a:t>2</a:t>
            </a:r>
            <a:endParaRPr spc="-5" dirty="0"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967739" y="5310885"/>
          <a:ext cx="7597775" cy="9695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9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7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2316">
                <a:tc gridSpan="4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Laboratuar Durumu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31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Sıra No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Laboratuar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Adı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Adet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31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Fizik</a:t>
                      </a:r>
                      <a:r>
                        <a:rPr sz="10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Laboratuarı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56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Kimya-Biyoloji</a:t>
                      </a:r>
                      <a:r>
                        <a:rPr sz="10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Laboratuarı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86460" y="872998"/>
            <a:ext cx="8918575" cy="5172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2085" algn="just">
              <a:lnSpc>
                <a:spcPts val="1864"/>
              </a:lnSpc>
              <a:spcBef>
                <a:spcPts val="95"/>
              </a:spcBef>
              <a:buSzPct val="93750"/>
              <a:buAutoNum type="arabicParenR" startAt="5"/>
              <a:tabLst>
                <a:tab pos="184785" algn="l"/>
              </a:tabLst>
            </a:pPr>
            <a:r>
              <a:rPr sz="1600" b="1" dirty="0">
                <a:solidFill>
                  <a:srgbClr val="993300"/>
                </a:solidFill>
                <a:latin typeface="Times New Roman"/>
                <a:cs typeface="Times New Roman"/>
              </a:rPr>
              <a:t>Depo </a:t>
            </a:r>
            <a:r>
              <a:rPr sz="1600" b="1" spc="5" dirty="0">
                <a:solidFill>
                  <a:srgbClr val="993300"/>
                </a:solidFill>
                <a:latin typeface="Times New Roman"/>
                <a:cs typeface="Times New Roman"/>
              </a:rPr>
              <a:t>ve </a:t>
            </a:r>
            <a:r>
              <a:rPr sz="1600" b="1" dirty="0">
                <a:solidFill>
                  <a:srgbClr val="993300"/>
                </a:solidFill>
                <a:latin typeface="Times New Roman"/>
                <a:cs typeface="Times New Roman"/>
              </a:rPr>
              <a:t>Arşiv</a:t>
            </a:r>
            <a:r>
              <a:rPr sz="1600" b="1" spc="40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993300"/>
                </a:solidFill>
                <a:latin typeface="Times New Roman"/>
                <a:cs typeface="Times New Roman"/>
              </a:rPr>
              <a:t>Durumu</a:t>
            </a:r>
            <a:endParaRPr sz="1600">
              <a:latin typeface="Times New Roman"/>
              <a:cs typeface="Times New Roman"/>
            </a:endParaRPr>
          </a:p>
          <a:p>
            <a:pPr marL="462280">
              <a:lnSpc>
                <a:spcPts val="1864"/>
              </a:lnSpc>
            </a:pPr>
            <a:r>
              <a:rPr sz="1600" spc="-5" dirty="0">
                <a:latin typeface="Times New Roman"/>
                <a:cs typeface="Times New Roman"/>
              </a:rPr>
              <a:t>Okulumuzda bir </a:t>
            </a:r>
            <a:r>
              <a:rPr sz="1600" dirty="0">
                <a:latin typeface="Times New Roman"/>
                <a:cs typeface="Times New Roman"/>
              </a:rPr>
              <a:t>(1) </a:t>
            </a:r>
            <a:r>
              <a:rPr sz="1600" spc="-5" dirty="0">
                <a:latin typeface="Times New Roman"/>
                <a:cs typeface="Times New Roman"/>
              </a:rPr>
              <a:t>adet arşiv odası, 2 (iki) adet depo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mevcuttur.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imes New Roman"/>
              <a:cs typeface="Times New Roman"/>
            </a:endParaRPr>
          </a:p>
          <a:p>
            <a:pPr marL="184150" indent="-172085" algn="just">
              <a:lnSpc>
                <a:spcPts val="1864"/>
              </a:lnSpc>
              <a:buSzPct val="93750"/>
              <a:buAutoNum type="arabicParenR" startAt="6"/>
              <a:tabLst>
                <a:tab pos="184785" algn="l"/>
              </a:tabLst>
            </a:pPr>
            <a:r>
              <a:rPr sz="1600" b="1" spc="5" dirty="0">
                <a:solidFill>
                  <a:srgbClr val="993300"/>
                </a:solidFill>
                <a:latin typeface="Times New Roman"/>
                <a:cs typeface="Times New Roman"/>
              </a:rPr>
              <a:t>Spor Salonu</a:t>
            </a:r>
            <a:r>
              <a:rPr sz="1600" b="1" spc="20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993300"/>
                </a:solidFill>
                <a:latin typeface="Times New Roman"/>
                <a:cs typeface="Times New Roman"/>
              </a:rPr>
              <a:t>Durumu</a:t>
            </a:r>
            <a:endParaRPr sz="1600">
              <a:latin typeface="Times New Roman"/>
              <a:cs typeface="Times New Roman"/>
            </a:endParaRPr>
          </a:p>
          <a:p>
            <a:pPr marL="12700" marR="5080" indent="393065" algn="just">
              <a:lnSpc>
                <a:spcPct val="95700"/>
              </a:lnSpc>
              <a:spcBef>
                <a:spcPts val="30"/>
              </a:spcBef>
            </a:pPr>
            <a:r>
              <a:rPr sz="1600" spc="-5" dirty="0">
                <a:latin typeface="Times New Roman"/>
                <a:cs typeface="Times New Roman"/>
              </a:rPr>
              <a:t>Öğrencilerimizin ders dışı zamanlarında </a:t>
            </a:r>
            <a:r>
              <a:rPr sz="1600" dirty="0">
                <a:latin typeface="Times New Roman"/>
                <a:cs typeface="Times New Roman"/>
              </a:rPr>
              <a:t>basketbol, </a:t>
            </a:r>
            <a:r>
              <a:rPr sz="1600" spc="-5" dirty="0">
                <a:latin typeface="Times New Roman"/>
                <a:cs typeface="Times New Roman"/>
              </a:rPr>
              <a:t>voleybol ve </a:t>
            </a:r>
            <a:r>
              <a:rPr sz="1600" spc="-10" dirty="0">
                <a:latin typeface="Times New Roman"/>
                <a:cs typeface="Times New Roman"/>
              </a:rPr>
              <a:t>masa </a:t>
            </a:r>
            <a:r>
              <a:rPr sz="1600" spc="-5" dirty="0">
                <a:latin typeface="Times New Roman"/>
                <a:cs typeface="Times New Roman"/>
              </a:rPr>
              <a:t>tenisi oynayabilecekleri, ayrıca  olumsuz hava koşullarında Beden Eğitimi derslerini yapmak için bağımsız bir spor salonumuz yoktur. Okul  bahçesinde Voleybol ve Basketbol için saha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mevcuttur.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184150" indent="-172085">
              <a:lnSpc>
                <a:spcPts val="1860"/>
              </a:lnSpc>
              <a:buSzPct val="93750"/>
              <a:buAutoNum type="arabicParenR" startAt="7"/>
              <a:tabLst>
                <a:tab pos="184785" algn="l"/>
              </a:tabLst>
            </a:pPr>
            <a:r>
              <a:rPr sz="1600" b="1" spc="5" dirty="0">
                <a:solidFill>
                  <a:srgbClr val="993300"/>
                </a:solidFill>
                <a:latin typeface="Times New Roman"/>
                <a:cs typeface="Times New Roman"/>
              </a:rPr>
              <a:t>İdare</a:t>
            </a:r>
            <a:r>
              <a:rPr sz="1600" b="1" spc="10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993300"/>
                </a:solidFill>
                <a:latin typeface="Times New Roman"/>
                <a:cs typeface="Times New Roman"/>
              </a:rPr>
              <a:t>Odaları</a:t>
            </a:r>
            <a:endParaRPr sz="1600">
              <a:latin typeface="Times New Roman"/>
              <a:cs typeface="Times New Roman"/>
            </a:endParaRPr>
          </a:p>
          <a:p>
            <a:pPr marL="12700" marR="6985" indent="449580">
              <a:lnSpc>
                <a:spcPts val="1850"/>
              </a:lnSpc>
              <a:spcBef>
                <a:spcPts val="60"/>
              </a:spcBef>
            </a:pPr>
            <a:r>
              <a:rPr sz="1600" spc="-5" dirty="0">
                <a:latin typeface="Times New Roman"/>
                <a:cs typeface="Times New Roman"/>
              </a:rPr>
              <a:t>Okulumuzda bir </a:t>
            </a:r>
            <a:r>
              <a:rPr sz="1600" spc="-10" dirty="0">
                <a:latin typeface="Times New Roman"/>
                <a:cs typeface="Times New Roman"/>
              </a:rPr>
              <a:t>müdür </a:t>
            </a:r>
            <a:r>
              <a:rPr sz="1600" spc="-5" dirty="0">
                <a:latin typeface="Times New Roman"/>
                <a:cs typeface="Times New Roman"/>
              </a:rPr>
              <a:t>odası, bir </a:t>
            </a:r>
            <a:r>
              <a:rPr sz="1600" spc="-10" dirty="0">
                <a:latin typeface="Times New Roman"/>
                <a:cs typeface="Times New Roman"/>
              </a:rPr>
              <a:t>müdür </a:t>
            </a:r>
            <a:r>
              <a:rPr sz="1600" spc="-5" dirty="0">
                <a:latin typeface="Times New Roman"/>
                <a:cs typeface="Times New Roman"/>
              </a:rPr>
              <a:t>yardımcısı odası, </a:t>
            </a:r>
            <a:r>
              <a:rPr sz="1600" spc="-10" dirty="0">
                <a:latin typeface="Times New Roman"/>
                <a:cs typeface="Times New Roman"/>
              </a:rPr>
              <a:t>memur </a:t>
            </a:r>
            <a:r>
              <a:rPr sz="1600" spc="-5" dirty="0">
                <a:latin typeface="Times New Roman"/>
                <a:cs typeface="Times New Roman"/>
              </a:rPr>
              <a:t>odası ve bir öğretmenler odası  bulunmaktadır.</a:t>
            </a:r>
            <a:endParaRPr sz="1600">
              <a:latin typeface="Times New Roman"/>
              <a:cs typeface="Times New Roman"/>
            </a:endParaRPr>
          </a:p>
          <a:p>
            <a:pPr marL="462280">
              <a:lnSpc>
                <a:spcPts val="1745"/>
              </a:lnSpc>
            </a:pPr>
            <a:r>
              <a:rPr sz="1600" spc="-5" dirty="0">
                <a:latin typeface="Times New Roman"/>
                <a:cs typeface="Times New Roman"/>
              </a:rPr>
              <a:t>İdari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odalarımızın</a:t>
            </a:r>
            <a:r>
              <a:rPr sz="1600" spc="1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tamamında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kesintisiz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internet</a:t>
            </a:r>
            <a:r>
              <a:rPr sz="1600" spc="1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bağlantılı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bilgisayarlar</a:t>
            </a:r>
            <a:r>
              <a:rPr sz="1600" spc="15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ve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başta</a:t>
            </a:r>
            <a:r>
              <a:rPr sz="1600" spc="1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lazer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yazıcılar</a:t>
            </a:r>
            <a:r>
              <a:rPr sz="1600" spc="1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olmak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880"/>
              </a:lnSpc>
            </a:pPr>
            <a:r>
              <a:rPr sz="1600" spc="-5" dirty="0">
                <a:latin typeface="Times New Roman"/>
                <a:cs typeface="Times New Roman"/>
              </a:rPr>
              <a:t>üzere çevre birimleri </a:t>
            </a:r>
            <a:r>
              <a:rPr sz="1600" spc="-10" dirty="0">
                <a:latin typeface="Times New Roman"/>
                <a:cs typeface="Times New Roman"/>
              </a:rPr>
              <a:t>mevcut </a:t>
            </a:r>
            <a:r>
              <a:rPr sz="1600" spc="-5" dirty="0">
                <a:latin typeface="Times New Roman"/>
                <a:cs typeface="Times New Roman"/>
              </a:rPr>
              <a:t>olup </a:t>
            </a:r>
            <a:r>
              <a:rPr sz="1600" dirty="0">
                <a:latin typeface="Times New Roman"/>
                <a:cs typeface="Times New Roman"/>
              </a:rPr>
              <a:t>donatım </a:t>
            </a:r>
            <a:r>
              <a:rPr sz="1600" spc="-5" dirty="0">
                <a:latin typeface="Times New Roman"/>
                <a:cs typeface="Times New Roman"/>
              </a:rPr>
              <a:t>yönünden standartlara uygun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seviyededir.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L="184150" indent="-172085">
              <a:lnSpc>
                <a:spcPts val="1860"/>
              </a:lnSpc>
              <a:buSzPct val="93750"/>
              <a:buAutoNum type="arabicParenR" startAt="8"/>
              <a:tabLst>
                <a:tab pos="184785" algn="l"/>
              </a:tabLst>
            </a:pPr>
            <a:r>
              <a:rPr sz="1600" b="1" dirty="0">
                <a:solidFill>
                  <a:srgbClr val="993300"/>
                </a:solidFill>
                <a:latin typeface="Times New Roman"/>
                <a:cs typeface="Times New Roman"/>
              </a:rPr>
              <a:t>Rehberlik </a:t>
            </a:r>
            <a:r>
              <a:rPr sz="1600" b="1" spc="5" dirty="0">
                <a:solidFill>
                  <a:srgbClr val="993300"/>
                </a:solidFill>
                <a:latin typeface="Times New Roman"/>
                <a:cs typeface="Times New Roman"/>
              </a:rPr>
              <a:t>Servisi</a:t>
            </a:r>
            <a:endParaRPr sz="1600">
              <a:latin typeface="Times New Roman"/>
              <a:cs typeface="Times New Roman"/>
            </a:endParaRPr>
          </a:p>
          <a:p>
            <a:pPr marL="12700" marR="9525" indent="449580">
              <a:lnSpc>
                <a:spcPts val="1850"/>
              </a:lnSpc>
              <a:spcBef>
                <a:spcPts val="60"/>
              </a:spcBef>
            </a:pPr>
            <a:r>
              <a:rPr sz="1600" spc="-5" dirty="0">
                <a:latin typeface="Times New Roman"/>
                <a:cs typeface="Times New Roman"/>
              </a:rPr>
              <a:t>Okulumuzda öğrenci ve velilere rehberlik ve psikolojik danışmanlık hizmetlerinin verildiği Rehberlik  Servisi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mevcuttur.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Times New Roman"/>
              <a:cs typeface="Times New Roman"/>
            </a:endParaRPr>
          </a:p>
          <a:p>
            <a:pPr marL="184150" indent="-172085" algn="just">
              <a:lnSpc>
                <a:spcPts val="1864"/>
              </a:lnSpc>
              <a:spcBef>
                <a:spcPts val="5"/>
              </a:spcBef>
              <a:buSzPct val="93750"/>
              <a:buAutoNum type="arabicParenR" startAt="9"/>
              <a:tabLst>
                <a:tab pos="184785" algn="l"/>
              </a:tabLst>
            </a:pPr>
            <a:r>
              <a:rPr sz="1600" b="1" spc="5" dirty="0">
                <a:solidFill>
                  <a:srgbClr val="993300"/>
                </a:solidFill>
                <a:latin typeface="Times New Roman"/>
                <a:cs typeface="Times New Roman"/>
              </a:rPr>
              <a:t>Diğer Sosyal Faaliyetler </a:t>
            </a:r>
            <a:r>
              <a:rPr sz="1600" b="1" dirty="0">
                <a:solidFill>
                  <a:srgbClr val="993300"/>
                </a:solidFill>
                <a:latin typeface="Times New Roman"/>
                <a:cs typeface="Times New Roman"/>
              </a:rPr>
              <a:t>İçin Ayrılmış </a:t>
            </a:r>
            <a:r>
              <a:rPr sz="1600" b="1" spc="5" dirty="0">
                <a:solidFill>
                  <a:srgbClr val="993300"/>
                </a:solidFill>
                <a:latin typeface="Times New Roman"/>
                <a:cs typeface="Times New Roman"/>
              </a:rPr>
              <a:t>Olan</a:t>
            </a:r>
            <a:r>
              <a:rPr sz="1600" b="1" spc="70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993300"/>
                </a:solidFill>
                <a:latin typeface="Times New Roman"/>
                <a:cs typeface="Times New Roman"/>
              </a:rPr>
              <a:t>Yerler</a:t>
            </a:r>
            <a:endParaRPr sz="1600">
              <a:latin typeface="Times New Roman"/>
              <a:cs typeface="Times New Roman"/>
            </a:endParaRPr>
          </a:p>
          <a:p>
            <a:pPr marL="12700" marR="6350" indent="457200" algn="just">
              <a:lnSpc>
                <a:spcPts val="1839"/>
              </a:lnSpc>
              <a:spcBef>
                <a:spcPts val="70"/>
              </a:spcBef>
            </a:pPr>
            <a:r>
              <a:rPr sz="1600" spc="-5" dirty="0">
                <a:latin typeface="Times New Roman"/>
                <a:cs typeface="Times New Roman"/>
              </a:rPr>
              <a:t>Okulumuzda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bir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adet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çok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amaçlı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salonumuz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mevcut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olmakla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birlikte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konferans,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seminer,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toplantı,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tiyatro,  yarışma vb. sosyal-kültürel faaliyetleri gerçekleştirmeye uygun </a:t>
            </a:r>
            <a:r>
              <a:rPr sz="1600" spc="-10" dirty="0">
                <a:latin typeface="Times New Roman"/>
                <a:cs typeface="Times New Roman"/>
              </a:rPr>
              <a:t>donanıma </a:t>
            </a:r>
            <a:r>
              <a:rPr sz="1600" spc="-5" dirty="0">
                <a:latin typeface="Times New Roman"/>
                <a:cs typeface="Times New Roman"/>
              </a:rPr>
              <a:t>(sahne, koltuk, ses sistemi) sahip  hale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getirilmiştir.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9170669" y="7112462"/>
            <a:ext cx="11029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17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</a:t>
            </a:r>
            <a:r>
              <a:rPr lang="tr-TR" spc="-5" dirty="0"/>
              <a:t>2</a:t>
            </a:r>
            <a:endParaRPr spc="-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86460" y="872998"/>
            <a:ext cx="8919210" cy="1433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ts val="1864"/>
              </a:lnSpc>
              <a:spcBef>
                <a:spcPts val="95"/>
              </a:spcBef>
            </a:pPr>
            <a:r>
              <a:rPr sz="1600" b="1" spc="5" dirty="0">
                <a:solidFill>
                  <a:srgbClr val="993300"/>
                </a:solidFill>
                <a:latin typeface="Times New Roman"/>
                <a:cs typeface="Times New Roman"/>
              </a:rPr>
              <a:t>10)Bahçenin</a:t>
            </a:r>
            <a:r>
              <a:rPr sz="1600" b="1" spc="10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993300"/>
                </a:solidFill>
                <a:latin typeface="Times New Roman"/>
                <a:cs typeface="Times New Roman"/>
              </a:rPr>
              <a:t>Alanı</a:t>
            </a:r>
            <a:endParaRPr sz="160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ts val="1839"/>
              </a:lnSpc>
              <a:spcBef>
                <a:spcPts val="75"/>
              </a:spcBef>
            </a:pPr>
            <a:r>
              <a:rPr sz="1600" spc="-5" dirty="0">
                <a:latin typeface="Times New Roman"/>
                <a:cs typeface="Times New Roman"/>
              </a:rPr>
              <a:t>Okulumuz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8128 </a:t>
            </a:r>
            <a:r>
              <a:rPr sz="1600" spc="-5" dirty="0">
                <a:latin typeface="Times New Roman"/>
                <a:cs typeface="Times New Roman"/>
              </a:rPr>
              <a:t>metrekarelik bir bahçeyi kullanmaktadır. Bahçemizin dış ihata duvarı </a:t>
            </a:r>
            <a:r>
              <a:rPr sz="1600" dirty="0">
                <a:latin typeface="Times New Roman"/>
                <a:cs typeface="Times New Roman"/>
              </a:rPr>
              <a:t>bulunması </a:t>
            </a:r>
            <a:r>
              <a:rPr sz="1600" spc="-5" dirty="0">
                <a:latin typeface="Times New Roman"/>
                <a:cs typeface="Times New Roman"/>
              </a:rPr>
              <a:t>ve  arka bahçe kapısının bulunduğu kısım park için uygun hale getirilmiş, tel örgü ile çevrilerek kontrol ve  güvenliği sağlanmıştır. Ana giriş kapısında özel güvenlik görevlisi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bulunmaktadır.</a:t>
            </a:r>
            <a:endParaRPr sz="1600">
              <a:latin typeface="Times New Roman"/>
              <a:cs typeface="Times New Roman"/>
            </a:endParaRPr>
          </a:p>
          <a:p>
            <a:pPr marL="462280" algn="just">
              <a:lnSpc>
                <a:spcPts val="1750"/>
              </a:lnSpc>
            </a:pPr>
            <a:r>
              <a:rPr sz="1600" spc="-5" dirty="0">
                <a:latin typeface="Times New Roman"/>
                <a:cs typeface="Times New Roman"/>
              </a:rPr>
              <a:t>Okulun bahçesinde yeşil alan için ayrılan kısımda </a:t>
            </a:r>
            <a:r>
              <a:rPr sz="1600" dirty="0">
                <a:latin typeface="Times New Roman"/>
                <a:cs typeface="Times New Roman"/>
              </a:rPr>
              <a:t>çimlendirme </a:t>
            </a:r>
            <a:r>
              <a:rPr sz="1600" spc="-5" dirty="0">
                <a:latin typeface="Times New Roman"/>
                <a:cs typeface="Times New Roman"/>
              </a:rPr>
              <a:t>ve ağaçlandırma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çalışması yapılmıştır.</a:t>
            </a:r>
            <a:endParaRPr sz="1600">
              <a:latin typeface="Times New Roman"/>
              <a:cs typeface="Times New Roman"/>
            </a:endParaRPr>
          </a:p>
          <a:p>
            <a:pPr marL="12700" algn="just">
              <a:lnSpc>
                <a:spcPts val="1880"/>
              </a:lnSpc>
            </a:pPr>
            <a:r>
              <a:rPr sz="1600" spc="-5" dirty="0">
                <a:latin typeface="Times New Roman"/>
                <a:cs typeface="Times New Roman"/>
              </a:rPr>
              <a:t>Dört adet Kamelya ve 18 adet bank ile öğrencilerimizin oturup dinlenebileceği alanlar</a:t>
            </a:r>
            <a:r>
              <a:rPr sz="1600" spc="114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oluşturulmuştur.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9170669" y="7112462"/>
            <a:ext cx="11029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18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</a:t>
            </a:r>
            <a:r>
              <a:rPr lang="tr-TR" spc="-5" dirty="0"/>
              <a:t>2</a:t>
            </a:r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886460" y="2889631"/>
            <a:ext cx="8919845" cy="3302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655" indent="-275590">
              <a:lnSpc>
                <a:spcPts val="1860"/>
              </a:lnSpc>
              <a:spcBef>
                <a:spcPts val="95"/>
              </a:spcBef>
              <a:buSzPct val="93750"/>
              <a:buAutoNum type="arabicParenR" startAt="11"/>
              <a:tabLst>
                <a:tab pos="288290" algn="l"/>
              </a:tabLst>
            </a:pPr>
            <a:r>
              <a:rPr sz="1600" b="1" dirty="0">
                <a:solidFill>
                  <a:srgbClr val="993300"/>
                </a:solidFill>
                <a:latin typeface="Times New Roman"/>
                <a:cs typeface="Times New Roman"/>
              </a:rPr>
              <a:t>Okulun</a:t>
            </a:r>
            <a:r>
              <a:rPr sz="1600" b="1" spc="10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993300"/>
                </a:solidFill>
                <a:latin typeface="Times New Roman"/>
                <a:cs typeface="Times New Roman"/>
              </a:rPr>
              <a:t>Güvenliği</a:t>
            </a:r>
            <a:endParaRPr sz="1600" dirty="0">
              <a:latin typeface="Times New Roman"/>
              <a:cs typeface="Times New Roman"/>
            </a:endParaRPr>
          </a:p>
          <a:p>
            <a:pPr marL="12700" marR="5080" indent="449580">
              <a:lnSpc>
                <a:spcPts val="1839"/>
              </a:lnSpc>
              <a:spcBef>
                <a:spcPts val="65"/>
              </a:spcBef>
            </a:pPr>
            <a:r>
              <a:rPr sz="1600" spc="-10" dirty="0">
                <a:latin typeface="Times New Roman"/>
                <a:cs typeface="Times New Roman"/>
              </a:rPr>
              <a:t>Okulumuz </a:t>
            </a:r>
            <a:r>
              <a:rPr sz="1600" spc="-5" dirty="0">
                <a:latin typeface="Times New Roman"/>
                <a:cs typeface="Times New Roman"/>
              </a:rPr>
              <a:t>24 saat gece görüşlü renkli iç ve dış cephe kameralı güvenlik </a:t>
            </a:r>
            <a:r>
              <a:rPr sz="1600" spc="-10" dirty="0">
                <a:latin typeface="Times New Roman"/>
                <a:cs typeface="Times New Roman"/>
              </a:rPr>
              <a:t>sistemiyle </a:t>
            </a:r>
            <a:r>
              <a:rPr sz="1600" dirty="0">
                <a:latin typeface="Times New Roman"/>
                <a:cs typeface="Times New Roman"/>
              </a:rPr>
              <a:t>(16 </a:t>
            </a:r>
            <a:r>
              <a:rPr sz="1600" spc="-5" dirty="0">
                <a:latin typeface="Times New Roman"/>
                <a:cs typeface="Times New Roman"/>
              </a:rPr>
              <a:t>Adet)  korunmaktadır. Ön bahçe kapısına güvenlik noktası ve kapıda özel güvenlik görevlisi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mevcuttur.</a:t>
            </a:r>
            <a:endParaRPr sz="1600" dirty="0">
              <a:latin typeface="Times New Roman"/>
              <a:cs typeface="Times New Roman"/>
            </a:endParaRPr>
          </a:p>
          <a:p>
            <a:pPr marL="12700" marR="8255" indent="449580">
              <a:lnSpc>
                <a:spcPts val="1839"/>
              </a:lnSpc>
              <a:spcBef>
                <a:spcPts val="10"/>
              </a:spcBef>
            </a:pPr>
            <a:r>
              <a:rPr sz="1600" spc="-5" dirty="0">
                <a:latin typeface="Times New Roman"/>
                <a:cs typeface="Times New Roman"/>
              </a:rPr>
              <a:t>Okulun çevresinde internet ve oyun salonları ve kafelerin bulunmaması güvenlik açısından en </a:t>
            </a:r>
            <a:r>
              <a:rPr sz="1600" spc="-10" dirty="0">
                <a:latin typeface="Times New Roman"/>
                <a:cs typeface="Times New Roman"/>
              </a:rPr>
              <a:t>büyük  </a:t>
            </a:r>
            <a:r>
              <a:rPr sz="1600" spc="-5" dirty="0">
                <a:latin typeface="Times New Roman"/>
                <a:cs typeface="Times New Roman"/>
              </a:rPr>
              <a:t>şansımızı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oluşturmaktadır.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287655" indent="-275590">
              <a:lnSpc>
                <a:spcPct val="100000"/>
              </a:lnSpc>
              <a:spcBef>
                <a:spcPts val="5"/>
              </a:spcBef>
              <a:buSzPct val="93750"/>
              <a:buAutoNum type="arabicParenR" startAt="12"/>
              <a:tabLst>
                <a:tab pos="288290" algn="l"/>
              </a:tabLst>
            </a:pPr>
            <a:r>
              <a:rPr sz="1600" b="1" spc="5" dirty="0">
                <a:solidFill>
                  <a:srgbClr val="993300"/>
                </a:solidFill>
                <a:latin typeface="Times New Roman"/>
                <a:cs typeface="Times New Roman"/>
              </a:rPr>
              <a:t>Teknolojik </a:t>
            </a:r>
            <a:r>
              <a:rPr sz="1600" b="1" dirty="0">
                <a:solidFill>
                  <a:srgbClr val="993300"/>
                </a:solidFill>
                <a:latin typeface="Times New Roman"/>
                <a:cs typeface="Times New Roman"/>
              </a:rPr>
              <a:t>Alt</a:t>
            </a:r>
            <a:r>
              <a:rPr sz="1600" b="1" spc="5" dirty="0">
                <a:solidFill>
                  <a:srgbClr val="993300"/>
                </a:solidFill>
                <a:latin typeface="Times New Roman"/>
                <a:cs typeface="Times New Roman"/>
              </a:rPr>
              <a:t> Yapı: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 marR="10160" indent="377825">
              <a:lnSpc>
                <a:spcPts val="1839"/>
              </a:lnSpc>
            </a:pPr>
            <a:r>
              <a:rPr sz="1600" spc="-5" dirty="0">
                <a:latin typeface="Times New Roman"/>
                <a:cs typeface="Times New Roman"/>
              </a:rPr>
              <a:t>Okulumuzda </a:t>
            </a:r>
            <a:r>
              <a:rPr sz="1600" spc="35" dirty="0">
                <a:latin typeface="Times New Roman"/>
                <a:cs typeface="Times New Roman"/>
              </a:rPr>
              <a:t>Fatih Projesi </a:t>
            </a:r>
            <a:r>
              <a:rPr sz="1600" spc="-5" dirty="0">
                <a:latin typeface="Times New Roman"/>
                <a:cs typeface="Times New Roman"/>
              </a:rPr>
              <a:t>mevcuttur. </a:t>
            </a:r>
            <a:r>
              <a:rPr sz="1600" dirty="0">
                <a:latin typeface="Times New Roman"/>
                <a:cs typeface="Times New Roman"/>
              </a:rPr>
              <a:t>Tüm </a:t>
            </a:r>
            <a:r>
              <a:rPr sz="1600" spc="-5" dirty="0">
                <a:latin typeface="Times New Roman"/>
                <a:cs typeface="Times New Roman"/>
              </a:rPr>
              <a:t>idari birimlerde ve öğretmenler odası, kütüphane, rehberlik  servisi gibi bölümlerde bilgisayar, yazıcı </a:t>
            </a:r>
            <a:r>
              <a:rPr sz="1600" spc="5" dirty="0">
                <a:latin typeface="Times New Roman"/>
                <a:cs typeface="Times New Roman"/>
              </a:rPr>
              <a:t>ve </a:t>
            </a:r>
            <a:r>
              <a:rPr sz="1600" spc="-5" dirty="0">
                <a:latin typeface="Times New Roman"/>
                <a:cs typeface="Times New Roman"/>
              </a:rPr>
              <a:t>internet erişimi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bulunmaktadır.</a:t>
            </a:r>
            <a:endParaRPr sz="1600" dirty="0">
              <a:latin typeface="Times New Roman"/>
              <a:cs typeface="Times New Roman"/>
            </a:endParaRPr>
          </a:p>
          <a:p>
            <a:pPr marL="390525">
              <a:lnSpc>
                <a:spcPts val="1750"/>
              </a:lnSpc>
            </a:pPr>
            <a:r>
              <a:rPr sz="1600" spc="-5" dirty="0">
                <a:latin typeface="Times New Roman"/>
                <a:cs typeface="Times New Roman"/>
              </a:rPr>
              <a:t>Okulumuzda 2 adet çok </a:t>
            </a:r>
            <a:r>
              <a:rPr sz="1600" dirty="0">
                <a:latin typeface="Times New Roman"/>
                <a:cs typeface="Times New Roman"/>
              </a:rPr>
              <a:t>fonksiyonlu fotokopi </a:t>
            </a:r>
            <a:r>
              <a:rPr sz="1600" spc="-5" dirty="0">
                <a:latin typeface="Times New Roman"/>
                <a:cs typeface="Times New Roman"/>
              </a:rPr>
              <a:t>makinesi, 1 dökuman kamera </a:t>
            </a:r>
            <a:r>
              <a:rPr sz="1600" dirty="0">
                <a:latin typeface="Times New Roman"/>
                <a:cs typeface="Times New Roman"/>
              </a:rPr>
              <a:t>ve </a:t>
            </a:r>
            <a:r>
              <a:rPr sz="1600" spc="5" dirty="0">
                <a:latin typeface="Times New Roman"/>
                <a:cs typeface="Times New Roman"/>
              </a:rPr>
              <a:t>baskı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makinemiz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ts val="1845"/>
              </a:lnSpc>
            </a:pPr>
            <a:r>
              <a:rPr sz="1600" spc="-5" dirty="0">
                <a:latin typeface="Times New Roman"/>
                <a:cs typeface="Times New Roman"/>
              </a:rPr>
              <a:t>bulunmaktadır.</a:t>
            </a:r>
            <a:endParaRPr sz="1600" dirty="0">
              <a:latin typeface="Times New Roman"/>
              <a:cs typeface="Times New Roman"/>
            </a:endParaRPr>
          </a:p>
          <a:p>
            <a:pPr marL="386080">
              <a:lnSpc>
                <a:spcPts val="1880"/>
              </a:lnSpc>
            </a:pPr>
            <a:r>
              <a:rPr sz="1600" spc="-5" dirty="0">
                <a:latin typeface="Times New Roman"/>
                <a:cs typeface="Times New Roman"/>
              </a:rPr>
              <a:t>Okulumuzun içinde ve dışında kablosuz ses yayın sistemi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bulunmaktadır.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86460" y="1078737"/>
            <a:ext cx="20364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993300"/>
                </a:solidFill>
                <a:latin typeface="Times New Roman"/>
                <a:cs typeface="Times New Roman"/>
              </a:rPr>
              <a:t>13)Tesisleşme</a:t>
            </a:r>
            <a:r>
              <a:rPr sz="1600" b="1" spc="5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993300"/>
                </a:solidFill>
                <a:latin typeface="Times New Roman"/>
                <a:cs typeface="Times New Roman"/>
              </a:rPr>
              <a:t>Durumu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19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40</a:t>
            </a: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2746501" y="1571498"/>
          <a:ext cx="5186679" cy="9437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8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7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0791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553">
                <a:tc>
                  <a:txBody>
                    <a:bodyPr/>
                    <a:lstStyle/>
                    <a:p>
                      <a:pPr marL="124460">
                        <a:lnSpc>
                          <a:spcPts val="1610"/>
                        </a:lnSpc>
                        <a:spcBef>
                          <a:spcPts val="125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Sıra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ts val="1610"/>
                        </a:lnSpc>
                        <a:spcBef>
                          <a:spcPts val="12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Fiziki İmkânın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Adı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696">
                <a:tc>
                  <a:txBody>
                    <a:bodyPr/>
                    <a:lstStyle/>
                    <a:p>
                      <a:pPr marR="57150" algn="ctr">
                        <a:lnSpc>
                          <a:spcPts val="1610"/>
                        </a:lnSpc>
                        <a:spcBef>
                          <a:spcPts val="14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ts val="1610"/>
                        </a:lnSpc>
                        <a:spcBef>
                          <a:spcPts val="14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Voleybol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Sahası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696">
                <a:tc>
                  <a:txBody>
                    <a:bodyPr/>
                    <a:lstStyle/>
                    <a:p>
                      <a:pPr marR="57150" algn="ctr">
                        <a:lnSpc>
                          <a:spcPts val="1610"/>
                        </a:lnSpc>
                        <a:spcBef>
                          <a:spcPts val="14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ts val="1610"/>
                        </a:lnSpc>
                        <a:spcBef>
                          <a:spcPts val="14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Basketbol Sahası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886460" y="3437001"/>
            <a:ext cx="8917940" cy="1198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ts val="1860"/>
              </a:lnSpc>
              <a:spcBef>
                <a:spcPts val="95"/>
              </a:spcBef>
            </a:pPr>
            <a:r>
              <a:rPr sz="1600" b="1" spc="5" dirty="0">
                <a:solidFill>
                  <a:srgbClr val="993300"/>
                </a:solidFill>
                <a:latin typeface="Times New Roman"/>
                <a:cs typeface="Times New Roman"/>
              </a:rPr>
              <a:t>14)Kantin</a:t>
            </a:r>
            <a:r>
              <a:rPr sz="1600" b="1" spc="10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993300"/>
                </a:solidFill>
                <a:latin typeface="Times New Roman"/>
                <a:cs typeface="Times New Roman"/>
              </a:rPr>
              <a:t>Durumu:</a:t>
            </a:r>
            <a:endParaRPr sz="160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95800"/>
              </a:lnSpc>
              <a:spcBef>
                <a:spcPts val="20"/>
              </a:spcBef>
            </a:pPr>
            <a:r>
              <a:rPr sz="1600" spc="-5" dirty="0">
                <a:latin typeface="Times New Roman"/>
                <a:cs typeface="Times New Roman"/>
              </a:rPr>
              <a:t>Okulumuzun; öğrencilerimizin yeterli, dengeli ve sağlıklı beslenmeleri hijyenik bir kantini  bulunmaktadır. Okulumuz </a:t>
            </a:r>
            <a:r>
              <a:rPr sz="1600" dirty="0">
                <a:latin typeface="Times New Roman"/>
                <a:cs typeface="Times New Roman"/>
              </a:rPr>
              <a:t>Bodrum </a:t>
            </a:r>
            <a:r>
              <a:rPr sz="1600" spc="-5" dirty="0">
                <a:latin typeface="Times New Roman"/>
                <a:cs typeface="Times New Roman"/>
              </a:rPr>
              <a:t>Katının büyük bölümü yemek </a:t>
            </a:r>
            <a:r>
              <a:rPr sz="1600" dirty="0">
                <a:latin typeface="Times New Roman"/>
                <a:cs typeface="Times New Roman"/>
              </a:rPr>
              <a:t>salonu </a:t>
            </a:r>
            <a:r>
              <a:rPr sz="1600" spc="-5" dirty="0">
                <a:latin typeface="Times New Roman"/>
                <a:cs typeface="Times New Roman"/>
              </a:rPr>
              <a:t>ve kantin olarak ayrılmıştır.  Kantinimiz özel </a:t>
            </a:r>
            <a:r>
              <a:rPr sz="1600" dirty="0">
                <a:latin typeface="Times New Roman"/>
                <a:cs typeface="Times New Roman"/>
              </a:rPr>
              <a:t>bir </a:t>
            </a:r>
            <a:r>
              <a:rPr sz="1600" spc="-5" dirty="0">
                <a:latin typeface="Times New Roman"/>
                <a:cs typeface="Times New Roman"/>
              </a:rPr>
              <a:t>şahıs tarafından işletilmekte olup Kantin Denetleme Kurulumuz tarafından aylık olarak  denetlenmektedir.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63179" y="438658"/>
            <a:ext cx="214249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83005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79039" y="956945"/>
            <a:ext cx="5724525" cy="23526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50464" y="928370"/>
            <a:ext cx="5781675" cy="2409825"/>
          </a:xfrm>
          <a:custGeom>
            <a:avLst/>
            <a:gdLst/>
            <a:ahLst/>
            <a:cxnLst/>
            <a:rect l="l" t="t" r="r" b="b"/>
            <a:pathLst>
              <a:path w="5781675" h="2409825">
                <a:moveTo>
                  <a:pt x="0" y="2409825"/>
                </a:moveTo>
                <a:lnTo>
                  <a:pt x="5781675" y="2409825"/>
                </a:lnTo>
                <a:lnTo>
                  <a:pt x="5781675" y="0"/>
                </a:lnTo>
                <a:lnTo>
                  <a:pt x="0" y="0"/>
                </a:lnTo>
                <a:lnTo>
                  <a:pt x="0" y="2409825"/>
                </a:lnTo>
                <a:close/>
              </a:path>
            </a:pathLst>
          </a:custGeom>
          <a:ln w="57150">
            <a:solidFill>
              <a:srgbClr val="8496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0720" y="3742944"/>
            <a:ext cx="6790944" cy="21656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63823" y="3762743"/>
            <a:ext cx="4342637" cy="3711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40265" y="3738181"/>
            <a:ext cx="4341177" cy="3716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86355" y="4264164"/>
            <a:ext cx="6593585" cy="4747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63051" y="4240720"/>
            <a:ext cx="6591934" cy="4738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11323" y="4864620"/>
            <a:ext cx="6275070" cy="47471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87638" y="4840922"/>
            <a:ext cx="6274562" cy="47383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61972" y="5463552"/>
            <a:ext cx="6604254" cy="47471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37397" y="5439473"/>
            <a:ext cx="6604761" cy="4738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xfrm>
            <a:off x="9170669" y="7112462"/>
            <a:ext cx="11029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2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</a:t>
            </a:r>
            <a:r>
              <a:rPr lang="tr-TR" spc="-5" dirty="0"/>
              <a:t>2</a:t>
            </a:r>
            <a:endParaRPr spc="-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448939" y="1161034"/>
            <a:ext cx="379285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5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</a:rPr>
              <a:t>OKULUN PERSONEL</a:t>
            </a:r>
            <a:r>
              <a:rPr u="heavy" spc="-55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</a:rPr>
              <a:t> </a:t>
            </a:r>
            <a:r>
              <a:rPr u="heavy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</a:rPr>
              <a:t>DURUMU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9170669" y="7112462"/>
            <a:ext cx="11029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20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</a:t>
            </a:r>
            <a:r>
              <a:rPr lang="tr-TR" spc="-5" dirty="0"/>
              <a:t>2</a:t>
            </a:r>
            <a:endParaRPr spc="-5" dirty="0"/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121598"/>
              </p:ext>
            </p:extLst>
          </p:nvPr>
        </p:nvGraphicFramePr>
        <p:xfrm>
          <a:off x="950975" y="1908378"/>
          <a:ext cx="8677908" cy="45808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7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7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1096"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Sıra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77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Görevi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Erkek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Kız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7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Toplam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Müdür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89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Müdür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Yardımcısı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89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031"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90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Almanca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05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507"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Beden Eğitimi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89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286"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90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Biyoloji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507"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Coğrafya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89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90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Din Kültürü ve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Ahlak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Bilgisi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05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507"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Felsefe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90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Fizik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0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507"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İngilizce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412"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90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Kimya/Kimya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Teknolojisi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90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Matematik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89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3</a:t>
                      </a: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031"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90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Müzik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507"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Rehberlik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6031"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Tarih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89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4762">
                <a:tc>
                  <a:txBody>
                    <a:bodyPr/>
                    <a:lstStyle/>
                    <a:p>
                      <a:pPr algn="ctr">
                        <a:lnSpc>
                          <a:spcPts val="1895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ts val="189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Türk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Dili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Edebiyatı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95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95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95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6031">
                <a:tc gridSpan="2">
                  <a:txBody>
                    <a:bodyPr/>
                    <a:lstStyle/>
                    <a:p>
                      <a:pPr algn="ctr">
                        <a:lnSpc>
                          <a:spcPts val="1889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Toplam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889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89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89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34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886460" y="1633474"/>
            <a:ext cx="87668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753475" algn="l"/>
              </a:tabLst>
            </a:pPr>
            <a:r>
              <a:rPr sz="1600" b="1" spc="-5" dirty="0">
                <a:solidFill>
                  <a:srgbClr val="993300"/>
                </a:solidFill>
                <a:latin typeface="Times New Roman"/>
                <a:cs typeface="Times New Roman"/>
              </a:rPr>
              <a:t>a</a:t>
            </a:r>
            <a:r>
              <a:rPr sz="1600" b="1" u="sng" spc="-5" dirty="0">
                <a:solidFill>
                  <a:srgbClr val="993300"/>
                </a:solidFill>
                <a:uFill>
                  <a:solidFill>
                    <a:srgbClr val="C0504D"/>
                  </a:solidFill>
                </a:uFill>
                <a:latin typeface="Times New Roman"/>
                <a:cs typeface="Times New Roman"/>
              </a:rPr>
              <a:t>)Yönetici ve Öğretmen</a:t>
            </a:r>
            <a:r>
              <a:rPr sz="1600" b="1" u="sng" spc="-15" dirty="0">
                <a:solidFill>
                  <a:srgbClr val="993300"/>
                </a:solidFill>
                <a:uFill>
                  <a:solidFill>
                    <a:srgbClr val="C0504D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spc="-5" dirty="0">
                <a:solidFill>
                  <a:srgbClr val="993300"/>
                </a:solidFill>
                <a:uFill>
                  <a:solidFill>
                    <a:srgbClr val="C0504D"/>
                  </a:solidFill>
                </a:uFill>
                <a:latin typeface="Times New Roman"/>
                <a:cs typeface="Times New Roman"/>
              </a:rPr>
              <a:t>Sayısı	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86460" y="1574037"/>
            <a:ext cx="22802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993300"/>
                </a:solidFill>
                <a:latin typeface="Times New Roman"/>
                <a:cs typeface="Times New Roman"/>
              </a:rPr>
              <a:t>b)Diğer </a:t>
            </a:r>
            <a:r>
              <a:rPr sz="1600" b="1" spc="-5" dirty="0">
                <a:solidFill>
                  <a:srgbClr val="993300"/>
                </a:solidFill>
                <a:latin typeface="Times New Roman"/>
                <a:cs typeface="Times New Roman"/>
              </a:rPr>
              <a:t>Personel</a:t>
            </a:r>
            <a:r>
              <a:rPr sz="1600" b="1" spc="-20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993300"/>
                </a:solidFill>
                <a:latin typeface="Times New Roman"/>
                <a:cs typeface="Times New Roman"/>
              </a:rPr>
              <a:t>Durumu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9170669" y="7112462"/>
            <a:ext cx="11029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21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</a:t>
            </a:r>
            <a:r>
              <a:rPr lang="tr-TR" spc="-5" dirty="0"/>
              <a:t>2</a:t>
            </a:r>
            <a:endParaRPr spc="-5" dirty="0"/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929900"/>
              </p:ext>
            </p:extLst>
          </p:nvPr>
        </p:nvGraphicFramePr>
        <p:xfrm>
          <a:off x="967739" y="2010410"/>
          <a:ext cx="8646160" cy="26892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5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9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2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6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5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Sıra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Görevi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Erkek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Kız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Toplam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22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Memur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88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2349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Hizmetli (696 KHK Sürekli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İşçi)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2349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2349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</a:t>
                      </a:r>
                      <a:endParaRPr lang="tr-TR"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88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Hizmetli (</a:t>
                      </a:r>
                      <a:r>
                        <a:rPr lang="tr-TR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İşçi)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23495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33306"/>
                  </a:ext>
                </a:extLst>
              </a:tr>
              <a:tr h="38488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Geçici Personel(8 ay-İŞKUR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TYÇP)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19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Geçici Personel(8 ay-Güvenlik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TYÇP)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54">
                <a:tc gridSpan="2"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tr-TR" sz="1600" spc="-5" dirty="0">
                          <a:latin typeface="Times New Roman"/>
                          <a:cs typeface="Times New Roman"/>
                        </a:rPr>
                        <a:t>                                                                               </a:t>
                      </a:r>
                      <a:r>
                        <a:rPr sz="1600" spc="-5" dirty="0" err="1">
                          <a:latin typeface="Times New Roman"/>
                          <a:cs typeface="Times New Roman"/>
                        </a:rPr>
                        <a:t>Toplam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86460" y="919632"/>
            <a:ext cx="8776335" cy="5375910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45"/>
              </a:spcBef>
            </a:pPr>
            <a:r>
              <a:rPr sz="1600" b="1" spc="-5" dirty="0">
                <a:solidFill>
                  <a:srgbClr val="993300"/>
                </a:solidFill>
                <a:latin typeface="Times New Roman"/>
                <a:cs typeface="Times New Roman"/>
              </a:rPr>
              <a:t>c)Kurum</a:t>
            </a:r>
            <a:r>
              <a:rPr sz="1600" b="1" spc="-10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993300"/>
                </a:solidFill>
                <a:latin typeface="Times New Roman"/>
                <a:cs typeface="Times New Roman"/>
              </a:rPr>
              <a:t>Kültürü</a:t>
            </a:r>
            <a:endParaRPr sz="1600">
              <a:latin typeface="Times New Roman"/>
              <a:cs typeface="Times New Roman"/>
            </a:endParaRPr>
          </a:p>
          <a:p>
            <a:pPr marL="234950" marR="5715" indent="334010" algn="just">
              <a:lnSpc>
                <a:spcPct val="97100"/>
              </a:lnSpc>
              <a:spcBef>
                <a:spcPts val="800"/>
              </a:spcBef>
            </a:pPr>
            <a:r>
              <a:rPr sz="1600" spc="-5" dirty="0">
                <a:latin typeface="Times New Roman"/>
                <a:cs typeface="Times New Roman"/>
              </a:rPr>
              <a:t>Okulumuzda, eğitimin evrenselliği ilkesi </a:t>
            </a:r>
            <a:r>
              <a:rPr sz="1600" dirty="0">
                <a:latin typeface="Times New Roman"/>
                <a:cs typeface="Times New Roman"/>
              </a:rPr>
              <a:t>ve “tüm </a:t>
            </a:r>
            <a:r>
              <a:rPr sz="1600" spc="-5" dirty="0">
                <a:latin typeface="Times New Roman"/>
                <a:cs typeface="Times New Roman"/>
              </a:rPr>
              <a:t>öğrenciler öğrenebilir </a:t>
            </a:r>
            <a:r>
              <a:rPr sz="1600" dirty="0">
                <a:latin typeface="Times New Roman"/>
                <a:cs typeface="Times New Roman"/>
              </a:rPr>
              <a:t>ve </a:t>
            </a:r>
            <a:r>
              <a:rPr sz="1600" spc="5" dirty="0">
                <a:latin typeface="Times New Roman"/>
                <a:cs typeface="Times New Roman"/>
              </a:rPr>
              <a:t>tüm </a:t>
            </a:r>
            <a:r>
              <a:rPr sz="1600" spc="-5" dirty="0">
                <a:latin typeface="Times New Roman"/>
                <a:cs typeface="Times New Roman"/>
              </a:rPr>
              <a:t>öğretmenler  öğretebilir” anlayışı üzerine, akademik bilgiye </a:t>
            </a:r>
            <a:r>
              <a:rPr sz="1600" dirty="0">
                <a:latin typeface="Times New Roman"/>
                <a:cs typeface="Times New Roman"/>
              </a:rPr>
              <a:t>dayalı </a:t>
            </a:r>
            <a:r>
              <a:rPr sz="1600" spc="-5" dirty="0">
                <a:latin typeface="Times New Roman"/>
                <a:cs typeface="Times New Roman"/>
              </a:rPr>
              <a:t>bir kurum kültürü oluşturulmaya çalışılmaktadır.  Bunun bir gereği olarak her türlü öneri, bilgi </a:t>
            </a:r>
            <a:r>
              <a:rPr sz="1600" dirty="0">
                <a:latin typeface="Times New Roman"/>
                <a:cs typeface="Times New Roman"/>
              </a:rPr>
              <a:t>ve </a:t>
            </a:r>
            <a:r>
              <a:rPr sz="1600" spc="-5" dirty="0">
                <a:latin typeface="Times New Roman"/>
                <a:cs typeface="Times New Roman"/>
              </a:rPr>
              <a:t>uygulamalar </a:t>
            </a:r>
            <a:r>
              <a:rPr sz="1600" spc="-10" dirty="0">
                <a:latin typeface="Times New Roman"/>
                <a:cs typeface="Times New Roman"/>
              </a:rPr>
              <a:t>mevzuatına </a:t>
            </a:r>
            <a:r>
              <a:rPr sz="1600" spc="5" dirty="0">
                <a:latin typeface="Times New Roman"/>
                <a:cs typeface="Times New Roman"/>
              </a:rPr>
              <a:t>veya </a:t>
            </a:r>
            <a:r>
              <a:rPr sz="1600" spc="-5" dirty="0">
                <a:latin typeface="Times New Roman"/>
                <a:cs typeface="Times New Roman"/>
              </a:rPr>
              <a:t>akademik bilgi </a:t>
            </a:r>
            <a:r>
              <a:rPr sz="1600" dirty="0">
                <a:latin typeface="Times New Roman"/>
                <a:cs typeface="Times New Roman"/>
              </a:rPr>
              <a:t>ve </a:t>
            </a:r>
            <a:r>
              <a:rPr sz="1600" spc="-5" dirty="0">
                <a:latin typeface="Times New Roman"/>
                <a:cs typeface="Times New Roman"/>
              </a:rPr>
              <a:t>kültüre  dayandırılmaya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çalışılmaktadır.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imes New Roman"/>
              <a:cs typeface="Times New Roman"/>
            </a:endParaRPr>
          </a:p>
          <a:p>
            <a:pPr marL="234950" marR="5715" indent="374650" algn="just">
              <a:lnSpc>
                <a:spcPts val="1860"/>
              </a:lnSpc>
              <a:spcBef>
                <a:spcPts val="5"/>
              </a:spcBef>
            </a:pPr>
            <a:r>
              <a:rPr sz="1600" spc="-5" dirty="0">
                <a:latin typeface="Times New Roman"/>
                <a:cs typeface="Times New Roman"/>
              </a:rPr>
              <a:t>Okulumuz </a:t>
            </a:r>
            <a:r>
              <a:rPr sz="1600" dirty="0">
                <a:latin typeface="Times New Roman"/>
                <a:cs typeface="Times New Roman"/>
              </a:rPr>
              <a:t>personeli </a:t>
            </a:r>
            <a:r>
              <a:rPr sz="1600" spc="-5" dirty="0">
                <a:latin typeface="Times New Roman"/>
                <a:cs typeface="Times New Roman"/>
              </a:rPr>
              <a:t>arasında saygı </a:t>
            </a:r>
            <a:r>
              <a:rPr sz="1600" dirty="0">
                <a:latin typeface="Times New Roman"/>
                <a:cs typeface="Times New Roman"/>
              </a:rPr>
              <a:t>ve </a:t>
            </a:r>
            <a:r>
              <a:rPr sz="1600" spc="-5" dirty="0">
                <a:latin typeface="Times New Roman"/>
                <a:cs typeface="Times New Roman"/>
              </a:rPr>
              <a:t>empatiye </a:t>
            </a:r>
            <a:r>
              <a:rPr sz="1600" dirty="0">
                <a:latin typeface="Times New Roman"/>
                <a:cs typeface="Times New Roman"/>
              </a:rPr>
              <a:t>dayalı </a:t>
            </a:r>
            <a:r>
              <a:rPr sz="1600" spc="-5" dirty="0">
                <a:latin typeface="Times New Roman"/>
                <a:cs typeface="Times New Roman"/>
              </a:rPr>
              <a:t>bir </a:t>
            </a:r>
            <a:r>
              <a:rPr sz="1600" dirty="0">
                <a:latin typeface="Times New Roman"/>
                <a:cs typeface="Times New Roman"/>
              </a:rPr>
              <a:t>iletişim ve </a:t>
            </a:r>
            <a:r>
              <a:rPr sz="1600" spc="-5" dirty="0">
                <a:latin typeface="Times New Roman"/>
                <a:cs typeface="Times New Roman"/>
              </a:rPr>
              <a:t>üst düzeyde paylaşım </a:t>
            </a:r>
            <a:r>
              <a:rPr sz="1600" dirty="0">
                <a:latin typeface="Times New Roman"/>
                <a:cs typeface="Times New Roman"/>
              </a:rPr>
              <a:t>ve  </a:t>
            </a:r>
            <a:r>
              <a:rPr sz="1600" spc="-5" dirty="0">
                <a:latin typeface="Times New Roman"/>
                <a:cs typeface="Times New Roman"/>
              </a:rPr>
              <a:t>yardımlaşma vardır. Bu çerçevede zümre </a:t>
            </a:r>
            <a:r>
              <a:rPr sz="1600" dirty="0">
                <a:latin typeface="Times New Roman"/>
                <a:cs typeface="Times New Roman"/>
              </a:rPr>
              <a:t>içinde ve zümreler arası </a:t>
            </a:r>
            <a:r>
              <a:rPr sz="1600" spc="-5" dirty="0">
                <a:latin typeface="Times New Roman"/>
                <a:cs typeface="Times New Roman"/>
              </a:rPr>
              <a:t>işbirliği yapılmaktadır. Toplantılarda  mevzuat tekrarından daha çok personeli güçlendirmeye </a:t>
            </a:r>
            <a:r>
              <a:rPr sz="1600" dirty="0">
                <a:latin typeface="Times New Roman"/>
                <a:cs typeface="Times New Roman"/>
              </a:rPr>
              <a:t>dönük </a:t>
            </a:r>
            <a:r>
              <a:rPr sz="1600" spc="-5" dirty="0">
                <a:latin typeface="Times New Roman"/>
                <a:cs typeface="Times New Roman"/>
              </a:rPr>
              <a:t>bilgi alış-verişine ağırlık</a:t>
            </a:r>
            <a:r>
              <a:rPr sz="1600" spc="2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verilmektedir.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Times New Roman"/>
              <a:cs typeface="Times New Roman"/>
            </a:endParaRPr>
          </a:p>
          <a:p>
            <a:pPr marL="234950" marR="5080" indent="334010" algn="just">
              <a:lnSpc>
                <a:spcPts val="1860"/>
              </a:lnSpc>
            </a:pPr>
            <a:r>
              <a:rPr sz="1600" spc="-5" dirty="0">
                <a:latin typeface="Times New Roman"/>
                <a:cs typeface="Times New Roman"/>
              </a:rPr>
              <a:t>Okulumuzun temel değeri öğrencidir. Okulumuzun </a:t>
            </a:r>
            <a:r>
              <a:rPr sz="1600" dirty="0">
                <a:latin typeface="Times New Roman"/>
                <a:cs typeface="Times New Roman"/>
              </a:rPr>
              <a:t>tüm </a:t>
            </a:r>
            <a:r>
              <a:rPr sz="1600" spc="-5" dirty="0">
                <a:latin typeface="Times New Roman"/>
                <a:cs typeface="Times New Roman"/>
              </a:rPr>
              <a:t>çalışanları </a:t>
            </a:r>
            <a:r>
              <a:rPr sz="1600" dirty="0">
                <a:latin typeface="Times New Roman"/>
                <a:cs typeface="Times New Roman"/>
              </a:rPr>
              <a:t>değerli ve </a:t>
            </a:r>
            <a:r>
              <a:rPr sz="1600" spc="-10" dirty="0">
                <a:latin typeface="Times New Roman"/>
                <a:cs typeface="Times New Roman"/>
              </a:rPr>
              <a:t>önemli </a:t>
            </a:r>
            <a:r>
              <a:rPr sz="1600" dirty="0">
                <a:latin typeface="Times New Roman"/>
                <a:cs typeface="Times New Roman"/>
              </a:rPr>
              <a:t>olmakla  </a:t>
            </a:r>
            <a:r>
              <a:rPr sz="1600" spc="-5" dirty="0">
                <a:latin typeface="Times New Roman"/>
                <a:cs typeface="Times New Roman"/>
              </a:rPr>
              <a:t>birlikte, üretkenlik sağlamada </a:t>
            </a:r>
            <a:r>
              <a:rPr sz="1600" dirty="0">
                <a:latin typeface="Times New Roman"/>
                <a:cs typeface="Times New Roman"/>
              </a:rPr>
              <a:t>öne </a:t>
            </a:r>
            <a:r>
              <a:rPr sz="1600" spc="-5" dirty="0">
                <a:latin typeface="Times New Roman"/>
                <a:cs typeface="Times New Roman"/>
              </a:rPr>
              <a:t>çıkanlar daha önemli kabul edilmektedir. Çünkü eğitime üretkenlikle  </a:t>
            </a:r>
            <a:r>
              <a:rPr sz="1600" dirty="0">
                <a:latin typeface="Times New Roman"/>
                <a:cs typeface="Times New Roman"/>
              </a:rPr>
              <a:t>katkı </a:t>
            </a:r>
            <a:r>
              <a:rPr sz="1600" spc="-5" dirty="0">
                <a:latin typeface="Times New Roman"/>
                <a:cs typeface="Times New Roman"/>
              </a:rPr>
              <a:t>sağlama, okulumuzda </a:t>
            </a:r>
            <a:r>
              <a:rPr sz="1600" dirty="0">
                <a:latin typeface="Times New Roman"/>
                <a:cs typeface="Times New Roman"/>
              </a:rPr>
              <a:t>öne </a:t>
            </a:r>
            <a:r>
              <a:rPr sz="1600" spc="-5" dirty="0">
                <a:latin typeface="Times New Roman"/>
                <a:cs typeface="Times New Roman"/>
              </a:rPr>
              <a:t>çıkma konusunda herkes için geçerli </a:t>
            </a:r>
            <a:r>
              <a:rPr sz="1600" dirty="0">
                <a:latin typeface="Times New Roman"/>
                <a:cs typeface="Times New Roman"/>
              </a:rPr>
              <a:t>tek bir</a:t>
            </a:r>
            <a:r>
              <a:rPr sz="1600" spc="25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kulvardır.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234950" marR="6985" indent="334010" algn="just">
              <a:lnSpc>
                <a:spcPct val="97000"/>
              </a:lnSpc>
            </a:pPr>
            <a:r>
              <a:rPr sz="1600" spc="-10" dirty="0">
                <a:latin typeface="Times New Roman"/>
                <a:cs typeface="Times New Roman"/>
              </a:rPr>
              <a:t>Acil </a:t>
            </a:r>
            <a:r>
              <a:rPr sz="1600" spc="-5" dirty="0">
                <a:latin typeface="Times New Roman"/>
                <a:cs typeface="Times New Roman"/>
              </a:rPr>
              <a:t>konular dışında </a:t>
            </a:r>
            <a:r>
              <a:rPr sz="1600" spc="5" dirty="0">
                <a:latin typeface="Times New Roman"/>
                <a:cs typeface="Times New Roman"/>
              </a:rPr>
              <a:t>tüm </a:t>
            </a:r>
            <a:r>
              <a:rPr sz="1600" spc="-5" dirty="0">
                <a:latin typeface="Times New Roman"/>
                <a:cs typeface="Times New Roman"/>
              </a:rPr>
              <a:t>kararlar öğretmen kurulunda </a:t>
            </a:r>
            <a:r>
              <a:rPr sz="1600" spc="-10" dirty="0">
                <a:latin typeface="Times New Roman"/>
                <a:cs typeface="Times New Roman"/>
              </a:rPr>
              <a:t>ya </a:t>
            </a:r>
            <a:r>
              <a:rPr sz="1600" dirty="0">
                <a:latin typeface="Times New Roman"/>
                <a:cs typeface="Times New Roman"/>
              </a:rPr>
              <a:t>da </a:t>
            </a:r>
            <a:r>
              <a:rPr sz="1600" spc="-5" dirty="0">
                <a:latin typeface="Times New Roman"/>
                <a:cs typeface="Times New Roman"/>
              </a:rPr>
              <a:t>diğer kurul, ekip </a:t>
            </a:r>
            <a:r>
              <a:rPr sz="1600" dirty="0">
                <a:latin typeface="Times New Roman"/>
                <a:cs typeface="Times New Roman"/>
              </a:rPr>
              <a:t>ve komisyonlarda  </a:t>
            </a:r>
            <a:r>
              <a:rPr sz="1600" spc="-5" dirty="0">
                <a:latin typeface="Times New Roman"/>
                <a:cs typeface="Times New Roman"/>
              </a:rPr>
              <a:t>alınmaktadır. Kişisel karar </a:t>
            </a:r>
            <a:r>
              <a:rPr sz="1600" dirty="0">
                <a:latin typeface="Times New Roman"/>
                <a:cs typeface="Times New Roman"/>
              </a:rPr>
              <a:t>ve </a:t>
            </a:r>
            <a:r>
              <a:rPr sz="1600" spc="-5" dirty="0">
                <a:latin typeface="Times New Roman"/>
                <a:cs typeface="Times New Roman"/>
              </a:rPr>
              <a:t>uygulamalar okulumuzun </a:t>
            </a:r>
            <a:r>
              <a:rPr sz="1600" dirty="0">
                <a:latin typeface="Times New Roman"/>
                <a:cs typeface="Times New Roman"/>
              </a:rPr>
              <a:t>benimsemediği </a:t>
            </a:r>
            <a:r>
              <a:rPr sz="1600" spc="-5" dirty="0">
                <a:latin typeface="Times New Roman"/>
                <a:cs typeface="Times New Roman"/>
              </a:rPr>
              <a:t>yönetim anlayışı </a:t>
            </a:r>
            <a:r>
              <a:rPr sz="1600" dirty="0">
                <a:latin typeface="Times New Roman"/>
                <a:cs typeface="Times New Roman"/>
              </a:rPr>
              <a:t>olarak  görülmektedir.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Times New Roman"/>
              <a:cs typeface="Times New Roman"/>
            </a:endParaRPr>
          </a:p>
          <a:p>
            <a:pPr marL="234950" marR="5715" indent="334010" algn="just">
              <a:lnSpc>
                <a:spcPct val="97100"/>
              </a:lnSpc>
            </a:pPr>
            <a:r>
              <a:rPr sz="1600" spc="-5" dirty="0">
                <a:latin typeface="Times New Roman"/>
                <a:cs typeface="Times New Roman"/>
              </a:rPr>
              <a:t>Okulumuzda çalışanlar </a:t>
            </a:r>
            <a:r>
              <a:rPr sz="1600" dirty="0">
                <a:latin typeface="Times New Roman"/>
                <a:cs typeface="Times New Roman"/>
              </a:rPr>
              <a:t>arasında </a:t>
            </a:r>
            <a:r>
              <a:rPr sz="1600" spc="-5" dirty="0">
                <a:latin typeface="Times New Roman"/>
                <a:cs typeface="Times New Roman"/>
              </a:rPr>
              <a:t>iletişimi </a:t>
            </a:r>
            <a:r>
              <a:rPr sz="1600" dirty="0">
                <a:latin typeface="Times New Roman"/>
                <a:cs typeface="Times New Roman"/>
              </a:rPr>
              <a:t>ve ilişkileri </a:t>
            </a:r>
            <a:r>
              <a:rPr sz="1600" spc="-5" dirty="0">
                <a:latin typeface="Times New Roman"/>
                <a:cs typeface="Times New Roman"/>
              </a:rPr>
              <a:t>güçlendirmeye </a:t>
            </a:r>
            <a:r>
              <a:rPr sz="1600" dirty="0">
                <a:latin typeface="Times New Roman"/>
                <a:cs typeface="Times New Roman"/>
              </a:rPr>
              <a:t>dönük </a:t>
            </a:r>
            <a:r>
              <a:rPr sz="1600" spc="-5" dirty="0">
                <a:latin typeface="Times New Roman"/>
                <a:cs typeface="Times New Roman"/>
              </a:rPr>
              <a:t>olarak özel </a:t>
            </a:r>
            <a:r>
              <a:rPr sz="1600" dirty="0">
                <a:latin typeface="Times New Roman"/>
                <a:cs typeface="Times New Roman"/>
              </a:rPr>
              <a:t>günlerde  </a:t>
            </a:r>
            <a:r>
              <a:rPr sz="1600" spc="-5" dirty="0">
                <a:latin typeface="Times New Roman"/>
                <a:cs typeface="Times New Roman"/>
              </a:rPr>
              <a:t>hediyeler alınmakta, </a:t>
            </a:r>
            <a:r>
              <a:rPr sz="1600" spc="125" dirty="0">
                <a:latin typeface="Times New Roman"/>
                <a:cs typeface="Times New Roman"/>
              </a:rPr>
              <a:t>hep </a:t>
            </a:r>
            <a:r>
              <a:rPr sz="1600" spc="-5" dirty="0">
                <a:latin typeface="Times New Roman"/>
                <a:cs typeface="Times New Roman"/>
              </a:rPr>
              <a:t>birlikte </a:t>
            </a:r>
            <a:r>
              <a:rPr sz="1600" spc="-10" dirty="0">
                <a:latin typeface="Times New Roman"/>
                <a:cs typeface="Times New Roman"/>
              </a:rPr>
              <a:t>yemek </a:t>
            </a:r>
            <a:r>
              <a:rPr sz="1600" spc="-5" dirty="0">
                <a:latin typeface="Times New Roman"/>
                <a:cs typeface="Times New Roman"/>
              </a:rPr>
              <a:t>yenilmektedir. Bugün için okulumuzun </a:t>
            </a:r>
            <a:r>
              <a:rPr sz="1600" dirty="0">
                <a:latin typeface="Times New Roman"/>
                <a:cs typeface="Times New Roman"/>
              </a:rPr>
              <a:t>köklü </a:t>
            </a:r>
            <a:r>
              <a:rPr sz="1600" spc="-5" dirty="0">
                <a:latin typeface="Times New Roman"/>
                <a:cs typeface="Times New Roman"/>
              </a:rPr>
              <a:t>geleneği olarak  üniversite gezisi, yılsonu pikniği, yılsonu tiyatro gösterisi, şiir </a:t>
            </a:r>
            <a:r>
              <a:rPr sz="1600" dirty="0">
                <a:latin typeface="Times New Roman"/>
                <a:cs typeface="Times New Roman"/>
              </a:rPr>
              <a:t>dinletisi </a:t>
            </a:r>
            <a:r>
              <a:rPr sz="1600" spc="-5" dirty="0">
                <a:latin typeface="Times New Roman"/>
                <a:cs typeface="Times New Roman"/>
              </a:rPr>
              <a:t>ve kaynaşma kahvaltısı  görünmektedir.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9170669" y="7112462"/>
            <a:ext cx="11029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 err="1"/>
              <a:t>Sayfa</a:t>
            </a:r>
            <a:r>
              <a:rPr spc="-5" dirty="0"/>
              <a:t> </a:t>
            </a:r>
            <a:fld id="{81D60167-4931-47E6-BA6A-407CBD079E47}" type="slidenum">
              <a:rPr lang="tr-TR" spc="-5" smtClean="0"/>
              <a:t>22</a:t>
            </a:fld>
            <a:r>
              <a:rPr lang="tr-TR" spc="-5" dirty="0"/>
              <a:t> </a:t>
            </a:r>
            <a:r>
              <a:rPr spc="-5" dirty="0"/>
              <a:t>/</a:t>
            </a:r>
            <a:r>
              <a:rPr spc="-60" dirty="0"/>
              <a:t> </a:t>
            </a:r>
            <a:r>
              <a:rPr spc="-5" dirty="0"/>
              <a:t>4</a:t>
            </a:r>
            <a:r>
              <a:rPr lang="tr-TR" spc="-5" dirty="0"/>
              <a:t>2</a:t>
            </a:r>
            <a:endParaRPr spc="-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8963" y="1578610"/>
            <a:ext cx="8550910" cy="381952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indent="334010" algn="just">
              <a:lnSpc>
                <a:spcPct val="97300"/>
              </a:lnSpc>
              <a:spcBef>
                <a:spcPts val="145"/>
              </a:spcBef>
            </a:pPr>
            <a:r>
              <a:rPr sz="1600" spc="-5" dirty="0">
                <a:latin typeface="Times New Roman"/>
                <a:cs typeface="Times New Roman"/>
              </a:rPr>
              <a:t>Bilginin </a:t>
            </a:r>
            <a:r>
              <a:rPr sz="1600" dirty="0">
                <a:latin typeface="Times New Roman"/>
                <a:cs typeface="Times New Roman"/>
              </a:rPr>
              <a:t>güç </a:t>
            </a:r>
            <a:r>
              <a:rPr sz="1600" spc="-5" dirty="0">
                <a:latin typeface="Times New Roman"/>
                <a:cs typeface="Times New Roman"/>
              </a:rPr>
              <a:t>olduğuna inanılmakla birlikte bugün artık gücün tek başına kuru bilgide </a:t>
            </a:r>
            <a:r>
              <a:rPr sz="1600" spc="5" dirty="0">
                <a:latin typeface="Times New Roman"/>
                <a:cs typeface="Times New Roman"/>
              </a:rPr>
              <a:t>değil, </a:t>
            </a:r>
            <a:r>
              <a:rPr sz="1600" spc="-5" dirty="0">
                <a:latin typeface="Times New Roman"/>
                <a:cs typeface="Times New Roman"/>
              </a:rPr>
              <a:t>güçlü  bir iletişimde olduğunun farkına varılmıştır. </a:t>
            </a:r>
            <a:r>
              <a:rPr sz="1600" spc="5" dirty="0">
                <a:latin typeface="Times New Roman"/>
                <a:cs typeface="Times New Roman"/>
              </a:rPr>
              <a:t>Bu </a:t>
            </a:r>
            <a:r>
              <a:rPr sz="1600" spc="-5" dirty="0">
                <a:latin typeface="Times New Roman"/>
                <a:cs typeface="Times New Roman"/>
              </a:rPr>
              <a:t>bakımdan </a:t>
            </a:r>
            <a:r>
              <a:rPr sz="1600" dirty="0">
                <a:latin typeface="Times New Roman"/>
                <a:cs typeface="Times New Roman"/>
              </a:rPr>
              <a:t>etkili </a:t>
            </a:r>
            <a:r>
              <a:rPr sz="1600" spc="-5" dirty="0">
                <a:latin typeface="Times New Roman"/>
                <a:cs typeface="Times New Roman"/>
              </a:rPr>
              <a:t>iletişim </a:t>
            </a:r>
            <a:r>
              <a:rPr sz="1600" dirty="0">
                <a:latin typeface="Times New Roman"/>
                <a:cs typeface="Times New Roman"/>
              </a:rPr>
              <a:t>ve şeffaflık adına kurul  </a:t>
            </a:r>
            <a:r>
              <a:rPr sz="1600" spc="-5" dirty="0">
                <a:latin typeface="Times New Roman"/>
                <a:cs typeface="Times New Roman"/>
              </a:rPr>
              <a:t>toplantılarının bazı bölümlerine, öğrenci </a:t>
            </a:r>
            <a:r>
              <a:rPr sz="1600" dirty="0">
                <a:latin typeface="Times New Roman"/>
                <a:cs typeface="Times New Roman"/>
              </a:rPr>
              <a:t>ve </a:t>
            </a:r>
            <a:r>
              <a:rPr sz="1600" spc="-5" dirty="0">
                <a:latin typeface="Times New Roman"/>
                <a:cs typeface="Times New Roman"/>
              </a:rPr>
              <a:t>velilerin </a:t>
            </a:r>
            <a:r>
              <a:rPr sz="1600" dirty="0">
                <a:latin typeface="Times New Roman"/>
                <a:cs typeface="Times New Roman"/>
              </a:rPr>
              <a:t>de </a:t>
            </a:r>
            <a:r>
              <a:rPr sz="1600" spc="-5" dirty="0">
                <a:latin typeface="Times New Roman"/>
                <a:cs typeface="Times New Roman"/>
              </a:rPr>
              <a:t>gözlemci olarak </a:t>
            </a:r>
            <a:r>
              <a:rPr sz="1600" dirty="0">
                <a:latin typeface="Times New Roman"/>
                <a:cs typeface="Times New Roman"/>
              </a:rPr>
              <a:t>katılması</a:t>
            </a:r>
            <a:r>
              <a:rPr sz="1600" spc="3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sağlanmaktadır.</a:t>
            </a: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2700" marR="5080" indent="334010" algn="just">
              <a:lnSpc>
                <a:spcPct val="97100"/>
              </a:lnSpc>
            </a:pPr>
            <a:r>
              <a:rPr sz="1600" spc="-10" dirty="0">
                <a:latin typeface="Times New Roman"/>
                <a:cs typeface="Times New Roman"/>
              </a:rPr>
              <a:t>Okulumuz </a:t>
            </a:r>
            <a:r>
              <a:rPr sz="1600" spc="-5" dirty="0">
                <a:latin typeface="Times New Roman"/>
                <a:cs typeface="Times New Roman"/>
              </a:rPr>
              <a:t>sosyal faaliyetler açısından Karapınar’daki liselerden son derece ileridedir. Okulumuzda  her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yıl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şiir,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tiyatro,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dergi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çalışmaları;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halk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oyunları;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futbol,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voleybol,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masa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tenisi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karşılaşmaları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gibi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sosyal  faaliyetler yapılmaktadır. </a:t>
            </a:r>
            <a:r>
              <a:rPr sz="1600" spc="-10" dirty="0">
                <a:latin typeface="Times New Roman"/>
                <a:cs typeface="Times New Roman"/>
              </a:rPr>
              <a:t>Okulumuz </a:t>
            </a:r>
            <a:r>
              <a:rPr sz="1600" spc="-5" dirty="0">
                <a:latin typeface="Times New Roman"/>
                <a:cs typeface="Times New Roman"/>
              </a:rPr>
              <a:t>sportif faaliyetler sonucu birçok </a:t>
            </a:r>
            <a:r>
              <a:rPr sz="1600" spc="-10" dirty="0">
                <a:latin typeface="Times New Roman"/>
                <a:cs typeface="Times New Roman"/>
              </a:rPr>
              <a:t>ödül </a:t>
            </a:r>
            <a:r>
              <a:rPr sz="1600" spc="-5" dirty="0">
                <a:latin typeface="Times New Roman"/>
                <a:cs typeface="Times New Roman"/>
              </a:rPr>
              <a:t>almıştır. Bu da okulumuzun  Karapınar’daki saygınlığını artırmıştır.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2700" marR="5080" indent="334010" algn="just">
              <a:lnSpc>
                <a:spcPts val="1860"/>
              </a:lnSpc>
            </a:pPr>
            <a:r>
              <a:rPr sz="1600" dirty="0">
                <a:latin typeface="Times New Roman"/>
                <a:cs typeface="Times New Roman"/>
              </a:rPr>
              <a:t>Öğrencilerimize iyi </a:t>
            </a:r>
            <a:r>
              <a:rPr sz="1600" spc="5" dirty="0">
                <a:latin typeface="Times New Roman"/>
                <a:cs typeface="Times New Roman"/>
              </a:rPr>
              <a:t>bir </a:t>
            </a:r>
            <a:r>
              <a:rPr sz="1600" dirty="0">
                <a:latin typeface="Times New Roman"/>
                <a:cs typeface="Times New Roman"/>
              </a:rPr>
              <a:t>insan, iyi bir vatandaş olma temel hedef olarak </a:t>
            </a:r>
            <a:r>
              <a:rPr sz="1600" spc="5" dirty="0">
                <a:latin typeface="Times New Roman"/>
                <a:cs typeface="Times New Roman"/>
              </a:rPr>
              <a:t>kazandırılmaya  </a:t>
            </a:r>
            <a:r>
              <a:rPr sz="1600" dirty="0">
                <a:latin typeface="Times New Roman"/>
                <a:cs typeface="Times New Roman"/>
              </a:rPr>
              <a:t>çalışılmaktadır.</a:t>
            </a:r>
          </a:p>
          <a:p>
            <a:pPr>
              <a:lnSpc>
                <a:spcPct val="100000"/>
              </a:lnSpc>
            </a:pPr>
            <a:endParaRPr sz="17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50" dirty="0">
              <a:latin typeface="Times New Roman"/>
              <a:cs typeface="Times New Roman"/>
            </a:endParaRPr>
          </a:p>
          <a:p>
            <a:pPr marL="346710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Öğretmen, öğrenci, </a:t>
            </a:r>
            <a:r>
              <a:rPr sz="1600" spc="-5" dirty="0">
                <a:latin typeface="Times New Roman"/>
                <a:cs typeface="Times New Roman"/>
              </a:rPr>
              <a:t>veli </a:t>
            </a:r>
            <a:r>
              <a:rPr sz="1600" dirty="0">
                <a:latin typeface="Times New Roman"/>
                <a:cs typeface="Times New Roman"/>
              </a:rPr>
              <a:t>ve </a:t>
            </a:r>
            <a:r>
              <a:rPr sz="1600" spc="5" dirty="0">
                <a:latin typeface="Times New Roman"/>
                <a:cs typeface="Times New Roman"/>
              </a:rPr>
              <a:t>tüm </a:t>
            </a:r>
            <a:r>
              <a:rPr sz="1600" dirty="0">
                <a:latin typeface="Times New Roman"/>
                <a:cs typeface="Times New Roman"/>
              </a:rPr>
              <a:t>çalışanlar olarak hepimiz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KİGAL</a:t>
            </a:r>
            <a:r>
              <a:rPr sz="1600" b="1" spc="1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AİLESİ</a:t>
            </a:r>
            <a:r>
              <a:rPr sz="1600" spc="5" dirty="0">
                <a:latin typeface="Times New Roman"/>
                <a:cs typeface="Times New Roman"/>
              </a:rPr>
              <a:t>’yiz.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9170669" y="7112462"/>
            <a:ext cx="11029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23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</a:t>
            </a:r>
            <a:r>
              <a:rPr lang="tr-TR" spc="-5" dirty="0"/>
              <a:t>2</a:t>
            </a:r>
            <a:endParaRPr spc="-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66291" y="2123059"/>
            <a:ext cx="18465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MİSYONUMUZ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9170669" y="7112462"/>
            <a:ext cx="11029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24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</a:t>
            </a:r>
            <a:r>
              <a:rPr lang="tr-TR" spc="-5" dirty="0"/>
              <a:t>2</a:t>
            </a:r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1066291" y="2888462"/>
            <a:ext cx="8741410" cy="2295525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2000" spc="-5" dirty="0">
                <a:latin typeface="Times New Roman"/>
                <a:cs typeface="Times New Roman"/>
              </a:rPr>
              <a:t>Biz;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0200"/>
              </a:lnSpc>
              <a:spcBef>
                <a:spcPts val="1005"/>
              </a:spcBef>
            </a:pPr>
            <a:r>
              <a:rPr sz="2000" spc="-5" dirty="0">
                <a:latin typeface="Times New Roman"/>
                <a:cs typeface="Times New Roman"/>
              </a:rPr>
              <a:t>Bilimsel </a:t>
            </a:r>
            <a:r>
              <a:rPr sz="2000" dirty="0">
                <a:latin typeface="Times New Roman"/>
                <a:cs typeface="Times New Roman"/>
              </a:rPr>
              <a:t>eğitim </a:t>
            </a:r>
            <a:r>
              <a:rPr sz="2000" spc="-5" dirty="0">
                <a:latin typeface="Times New Roman"/>
                <a:cs typeface="Times New Roman"/>
              </a:rPr>
              <a:t>yöntemlerini kullanarak Milli </a:t>
            </a:r>
            <a:r>
              <a:rPr sz="2000" dirty="0">
                <a:latin typeface="Times New Roman"/>
                <a:cs typeface="Times New Roman"/>
              </a:rPr>
              <a:t>kültürünü </a:t>
            </a:r>
            <a:r>
              <a:rPr sz="2000" spc="-5" dirty="0">
                <a:latin typeface="Times New Roman"/>
                <a:cs typeface="Times New Roman"/>
              </a:rPr>
              <a:t>özümseyen, değişime açık,  mutlu, </a:t>
            </a:r>
            <a:r>
              <a:rPr sz="2000" dirty="0">
                <a:latin typeface="Times New Roman"/>
                <a:cs typeface="Times New Roman"/>
              </a:rPr>
              <a:t>başarılı, ülkesine ve </a:t>
            </a:r>
            <a:r>
              <a:rPr sz="2000" spc="-5" dirty="0">
                <a:latin typeface="Times New Roman"/>
                <a:cs typeface="Times New Roman"/>
              </a:rPr>
              <a:t>insanlığa bağlılık duygusu gelişmiş </a:t>
            </a:r>
            <a:r>
              <a:rPr sz="2000" dirty="0">
                <a:latin typeface="Times New Roman"/>
                <a:cs typeface="Times New Roman"/>
              </a:rPr>
              <a:t>gençler ve </a:t>
            </a:r>
            <a:r>
              <a:rPr sz="2000" spc="-5" dirty="0">
                <a:latin typeface="Times New Roman"/>
                <a:cs typeface="Times New Roman"/>
              </a:rPr>
              <a:t>kendine  yetebilen bireyler yetiştirmek için </a:t>
            </a:r>
            <a:r>
              <a:rPr sz="2000" dirty="0">
                <a:latin typeface="Times New Roman"/>
                <a:cs typeface="Times New Roman"/>
              </a:rPr>
              <a:t>varız.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KİGAL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AİLESİ </a:t>
            </a:r>
            <a:r>
              <a:rPr sz="2000" dirty="0">
                <a:latin typeface="Times New Roman"/>
                <a:cs typeface="Times New Roman"/>
              </a:rPr>
              <a:t>olarak </a:t>
            </a:r>
            <a:r>
              <a:rPr sz="2000" spc="-5" dirty="0">
                <a:latin typeface="Times New Roman"/>
                <a:cs typeface="Times New Roman"/>
              </a:rPr>
              <a:t>bu ilkeden </a:t>
            </a:r>
            <a:r>
              <a:rPr sz="2000" dirty="0">
                <a:latin typeface="Times New Roman"/>
                <a:cs typeface="Times New Roman"/>
              </a:rPr>
              <a:t>hareketle  </a:t>
            </a:r>
            <a:r>
              <a:rPr sz="2000" spc="-5" dirty="0">
                <a:latin typeface="Times New Roman"/>
                <a:cs typeface="Times New Roman"/>
              </a:rPr>
              <a:t>onları </a:t>
            </a:r>
            <a:r>
              <a:rPr sz="2000" dirty="0">
                <a:latin typeface="Times New Roman"/>
                <a:cs typeface="Times New Roman"/>
              </a:rPr>
              <a:t>hem </a:t>
            </a:r>
            <a:r>
              <a:rPr sz="2000" spc="-10" dirty="0">
                <a:latin typeface="Times New Roman"/>
                <a:cs typeface="Times New Roman"/>
              </a:rPr>
              <a:t>milli </a:t>
            </a:r>
            <a:r>
              <a:rPr sz="2000" dirty="0">
                <a:latin typeface="Times New Roman"/>
                <a:cs typeface="Times New Roman"/>
              </a:rPr>
              <a:t>hem de çağdaş </a:t>
            </a:r>
            <a:r>
              <a:rPr sz="2000" spc="-5" dirty="0">
                <a:latin typeface="Times New Roman"/>
                <a:cs typeface="Times New Roman"/>
              </a:rPr>
              <a:t>değerlerle donatılmış, </a:t>
            </a:r>
            <a:r>
              <a:rPr sz="2000" dirty="0">
                <a:latin typeface="Times New Roman"/>
                <a:cs typeface="Times New Roman"/>
              </a:rPr>
              <a:t>özgüveni </a:t>
            </a:r>
            <a:r>
              <a:rPr sz="2000" spc="-5" dirty="0">
                <a:latin typeface="Times New Roman"/>
                <a:cs typeface="Times New Roman"/>
              </a:rPr>
              <a:t>gelişmiş, sosyal  </a:t>
            </a:r>
            <a:r>
              <a:rPr sz="2000" dirty="0">
                <a:latin typeface="Times New Roman"/>
                <a:cs typeface="Times New Roman"/>
              </a:rPr>
              <a:t>kişilikli ve </a:t>
            </a:r>
            <a:r>
              <a:rPr sz="2000" spc="-5" dirty="0">
                <a:latin typeface="Times New Roman"/>
                <a:cs typeface="Times New Roman"/>
              </a:rPr>
              <a:t>başarılı </a:t>
            </a:r>
            <a:r>
              <a:rPr sz="2000" dirty="0">
                <a:latin typeface="Times New Roman"/>
                <a:cs typeface="Times New Roman"/>
              </a:rPr>
              <a:t>bireyler olarak hayata </a:t>
            </a:r>
            <a:r>
              <a:rPr sz="2000" spc="-5" dirty="0">
                <a:latin typeface="Times New Roman"/>
                <a:cs typeface="Times New Roman"/>
              </a:rPr>
              <a:t>hazırlamak için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varız.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66291" y="1920367"/>
            <a:ext cx="18173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VİZYONUMUZ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9170669" y="7112462"/>
            <a:ext cx="11029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25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</a:t>
            </a:r>
            <a:r>
              <a:rPr lang="tr-TR" spc="-5" dirty="0"/>
              <a:t>2</a:t>
            </a:r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5362694" y="3086227"/>
            <a:ext cx="44361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63320" algn="l"/>
                <a:tab pos="1755775" algn="l"/>
                <a:tab pos="3323590" algn="l"/>
              </a:tabLst>
            </a:pPr>
            <a:r>
              <a:rPr sz="2000" spc="-5" dirty="0">
                <a:latin typeface="Times New Roman"/>
                <a:cs typeface="Times New Roman"/>
              </a:rPr>
              <a:t>Lisesi’ni,	</a:t>
            </a:r>
            <a:r>
              <a:rPr sz="2000" dirty="0">
                <a:latin typeface="Times New Roman"/>
                <a:cs typeface="Times New Roman"/>
              </a:rPr>
              <a:t>tüm	paydaşlarının	</a:t>
            </a:r>
            <a:r>
              <a:rPr sz="2000" spc="-5" dirty="0">
                <a:latin typeface="Times New Roman"/>
                <a:cs typeface="Times New Roman"/>
              </a:rPr>
              <a:t>katılımıyla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66291" y="3086227"/>
            <a:ext cx="4430395" cy="62420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54"/>
              </a:spcBef>
              <a:tabLst>
                <a:tab pos="1212850" algn="l"/>
                <a:tab pos="2228215" algn="l"/>
                <a:tab pos="2355215" algn="l"/>
                <a:tab pos="3233420" algn="l"/>
                <a:tab pos="3696335" algn="l"/>
              </a:tabLst>
            </a:pPr>
            <a:r>
              <a:rPr sz="2000" spc="-5" dirty="0">
                <a:latin typeface="Times New Roman"/>
                <a:cs typeface="Times New Roman"/>
              </a:rPr>
              <a:t>Karapınar	</a:t>
            </a:r>
            <a:r>
              <a:rPr sz="2000" dirty="0">
                <a:latin typeface="Times New Roman"/>
                <a:cs typeface="Times New Roman"/>
              </a:rPr>
              <a:t>İbrahim	Gündüz	</a:t>
            </a:r>
            <a:r>
              <a:rPr sz="2000" spc="-5" dirty="0">
                <a:latin typeface="Times New Roman"/>
                <a:cs typeface="Times New Roman"/>
              </a:rPr>
              <a:t>Anadolu  </a:t>
            </a:r>
            <a:r>
              <a:rPr sz="2000" dirty="0">
                <a:latin typeface="Times New Roman"/>
                <a:cs typeface="Times New Roman"/>
              </a:rPr>
              <a:t>de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k</a:t>
            </a:r>
            <a:r>
              <a:rPr sz="2000" dirty="0">
                <a:latin typeface="Times New Roman"/>
                <a:cs typeface="Times New Roman"/>
              </a:rPr>
              <a:t>rat,	ka</a:t>
            </a:r>
            <a:r>
              <a:rPr sz="2000" spc="-1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ı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ı</a:t>
            </a:r>
            <a:r>
              <a:rPr sz="2000" spc="-1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dirty="0">
                <a:latin typeface="Times New Roman"/>
                <a:cs typeface="Times New Roman"/>
              </a:rPr>
              <a:t>,		pay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aş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spc="-1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ı</a:t>
            </a:r>
            <a:r>
              <a:rPr sz="2000" dirty="0">
                <a:latin typeface="Times New Roman"/>
                <a:cs typeface="Times New Roman"/>
              </a:rPr>
              <a:t>,	d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rlı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47029" y="3379089"/>
            <a:ext cx="41560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38530" algn="l"/>
                <a:tab pos="2123440" algn="l"/>
                <a:tab pos="2933700" algn="l"/>
                <a:tab pos="3350895" algn="l"/>
              </a:tabLst>
            </a:pPr>
            <a:r>
              <a:rPr sz="2000" dirty="0">
                <a:latin typeface="Times New Roman"/>
                <a:cs typeface="Times New Roman"/>
              </a:rPr>
              <a:t>ge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ç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	y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5" dirty="0">
                <a:latin typeface="Times New Roman"/>
                <a:cs typeface="Times New Roman"/>
              </a:rPr>
              <a:t>şt</a:t>
            </a:r>
            <a:r>
              <a:rPr sz="2000" spc="-1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ren,	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osy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l	ve	kül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ü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66291" y="3670172"/>
            <a:ext cx="8737600" cy="91630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algn="just">
              <a:lnSpc>
                <a:spcPts val="2300"/>
              </a:lnSpc>
              <a:spcBef>
                <a:spcPts val="265"/>
              </a:spcBef>
            </a:pPr>
            <a:r>
              <a:rPr sz="2000" spc="-5" dirty="0">
                <a:latin typeface="Times New Roman"/>
                <a:cs typeface="Times New Roman"/>
              </a:rPr>
              <a:t>etkinliklerle adından söz </a:t>
            </a:r>
            <a:r>
              <a:rPr sz="2000" dirty="0">
                <a:latin typeface="Times New Roman"/>
                <a:cs typeface="Times New Roman"/>
              </a:rPr>
              <a:t>ettiren, en </a:t>
            </a:r>
            <a:r>
              <a:rPr sz="2000" spc="-10" dirty="0">
                <a:latin typeface="Times New Roman"/>
                <a:cs typeface="Times New Roman"/>
              </a:rPr>
              <a:t>iyi </a:t>
            </a:r>
            <a:r>
              <a:rPr sz="2000" dirty="0">
                <a:latin typeface="Times New Roman"/>
                <a:cs typeface="Times New Roman"/>
              </a:rPr>
              <a:t>eğitimi vererek </a:t>
            </a:r>
            <a:r>
              <a:rPr sz="2000" spc="-5" dirty="0">
                <a:latin typeface="Times New Roman"/>
                <a:cs typeface="Times New Roman"/>
              </a:rPr>
              <a:t>ülkemizin seçkin  üniversitelerine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her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yıl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artan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sayıyla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öğrenci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yerleştiren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güçlü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bir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eğitim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kurumu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haline  </a:t>
            </a:r>
            <a:r>
              <a:rPr sz="2000" spc="-5" dirty="0">
                <a:latin typeface="Times New Roman"/>
                <a:cs typeface="Times New Roman"/>
              </a:rPr>
              <a:t>getirmektir.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526663" y="1218946"/>
            <a:ext cx="36379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u="heavy" spc="-505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spc="-5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</a:rPr>
              <a:t>OKULUN </a:t>
            </a:r>
            <a:r>
              <a:rPr u="heavy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</a:rPr>
              <a:t>ÖĞRENCİ</a:t>
            </a:r>
            <a:r>
              <a:rPr u="heavy" spc="-50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</a:rPr>
              <a:t> </a:t>
            </a:r>
            <a:r>
              <a:rPr u="heavy" spc="-10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</a:rPr>
              <a:t>DURUMU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9170669" y="7112462"/>
            <a:ext cx="11029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26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</a:t>
            </a:r>
            <a:r>
              <a:rPr lang="tr-TR" spc="-5" dirty="0"/>
              <a:t>2</a:t>
            </a:r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886460" y="1808733"/>
            <a:ext cx="17164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993300"/>
                </a:solidFill>
                <a:latin typeface="Times New Roman"/>
                <a:cs typeface="Times New Roman"/>
              </a:rPr>
              <a:t>1) </a:t>
            </a:r>
            <a:r>
              <a:rPr sz="1600" b="1" spc="-5" dirty="0">
                <a:solidFill>
                  <a:srgbClr val="993300"/>
                </a:solidFill>
                <a:latin typeface="Times New Roman"/>
                <a:cs typeface="Times New Roman"/>
              </a:rPr>
              <a:t>Disiplin</a:t>
            </a:r>
            <a:r>
              <a:rPr sz="1600" b="1" spc="-55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993300"/>
                </a:solidFill>
                <a:latin typeface="Times New Roman"/>
                <a:cs typeface="Times New Roman"/>
              </a:rPr>
              <a:t>Durumu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611924"/>
              </p:ext>
            </p:extLst>
          </p:nvPr>
        </p:nvGraphicFramePr>
        <p:xfrm>
          <a:off x="2059177" y="2149475"/>
          <a:ext cx="6560818" cy="3138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3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81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9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53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34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38784">
                <a:tc rowSpan="2">
                  <a:txBody>
                    <a:bodyPr/>
                    <a:lstStyle/>
                    <a:p>
                      <a:pPr marL="246379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Yıl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78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Disiplin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59385" marR="154305" indent="-1270" algn="ctr">
                        <a:lnSpc>
                          <a:spcPts val="1839"/>
                        </a:lnSpc>
                        <a:spcBef>
                          <a:spcPts val="9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Kurulu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Sayısı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78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Disiplin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18745" marR="113030" indent="-635" algn="ctr">
                        <a:lnSpc>
                          <a:spcPct val="95800"/>
                        </a:lnSpc>
                        <a:spcBef>
                          <a:spcPts val="4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Cezası  Alan  Ö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ğrenci 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Sayısı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150495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Disiplin Cezalarının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Dağılımı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200660" indent="-99060">
                        <a:lnSpc>
                          <a:spcPts val="178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Ceza</a:t>
                      </a:r>
                      <a:r>
                        <a:rPr sz="16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Alan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44145" marR="135890" indent="55880">
                        <a:lnSpc>
                          <a:spcPts val="1839"/>
                        </a:lnSpc>
                        <a:spcBef>
                          <a:spcPts val="9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Öğrenci  Oranı(%)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79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89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KIN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8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K.S.U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64465">
                        <a:lnSpc>
                          <a:spcPts val="1839"/>
                        </a:lnSpc>
                        <a:spcBef>
                          <a:spcPts val="4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OKU 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L.D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226060">
                        <a:lnSpc>
                          <a:spcPts val="1839"/>
                        </a:lnSpc>
                        <a:spcBef>
                          <a:spcPts val="4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ÖRG. 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EĞİT.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356">
                <a:tc>
                  <a:txBody>
                    <a:bodyPr/>
                    <a:lstStyle/>
                    <a:p>
                      <a:pPr marL="138430">
                        <a:lnSpc>
                          <a:spcPts val="1780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2018-2019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20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4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        -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20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      -  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     -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355">
                <a:tc>
                  <a:txBody>
                    <a:bodyPr/>
                    <a:lstStyle/>
                    <a:p>
                      <a:pPr marL="138430">
                        <a:lnSpc>
                          <a:spcPts val="1785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2019-2020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     -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     -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     -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261">
                <a:tc>
                  <a:txBody>
                    <a:bodyPr/>
                    <a:lstStyle/>
                    <a:p>
                      <a:pPr marL="138430">
                        <a:lnSpc>
                          <a:spcPts val="1785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2020-2021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C0504D"/>
                      </a:solidFill>
                      <a:prstDash val="solid"/>
                    </a:lnL>
                    <a:lnR w="12700">
                      <a:solidFill>
                        <a:srgbClr val="C0504D"/>
                      </a:solidFill>
                      <a:prstDash val="solid"/>
                    </a:lnR>
                    <a:lnT w="12700">
                      <a:solidFill>
                        <a:srgbClr val="C0504D"/>
                      </a:solidFill>
                      <a:prstDash val="solid"/>
                    </a:lnT>
                    <a:lnB w="12700">
                      <a:solidFill>
                        <a:srgbClr val="C0504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86460" y="872998"/>
            <a:ext cx="14801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993300"/>
                </a:solidFill>
                <a:latin typeface="Times New Roman"/>
                <a:cs typeface="Times New Roman"/>
              </a:rPr>
              <a:t>2) </a:t>
            </a:r>
            <a:r>
              <a:rPr sz="1600" b="1" spc="-5" dirty="0">
                <a:solidFill>
                  <a:srgbClr val="993300"/>
                </a:solidFill>
                <a:latin typeface="Times New Roman"/>
                <a:cs typeface="Times New Roman"/>
              </a:rPr>
              <a:t>Ödül</a:t>
            </a:r>
            <a:r>
              <a:rPr sz="1600" b="1" spc="-70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993300"/>
                </a:solidFill>
                <a:latin typeface="Times New Roman"/>
                <a:cs typeface="Times New Roman"/>
              </a:rPr>
              <a:t>Durumu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9170669" y="7112462"/>
            <a:ext cx="11029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27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</a:t>
            </a:r>
            <a:r>
              <a:rPr lang="tr-TR" spc="-5" dirty="0"/>
              <a:t>2</a:t>
            </a:r>
            <a:endParaRPr spc="-5" dirty="0"/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468417"/>
              </p:ext>
            </p:extLst>
          </p:nvPr>
        </p:nvGraphicFramePr>
        <p:xfrm>
          <a:off x="1529726" y="1459018"/>
          <a:ext cx="7398373" cy="4486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3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2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0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0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2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1083">
                <a:tc gridSpan="5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Ödüller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529">
                <a:tc gridSpan="2"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Öğretim</a:t>
                      </a:r>
                      <a:r>
                        <a:rPr sz="14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Yılı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92075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ts val="1565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ts val="1565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ts val="1565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59">
                <a:tc gridSpan="2"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Öğrenci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Mevcudu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59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356235" marR="79375" indent="-271780">
                        <a:lnSpc>
                          <a:spcPts val="1610"/>
                        </a:lnSpc>
                        <a:spcBef>
                          <a:spcPts val="1220"/>
                        </a:spcBef>
                      </a:pPr>
                      <a:r>
                        <a:rPr sz="1400" spc="-10" dirty="0" err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spc="5" dirty="0" err="1">
                          <a:latin typeface="Times New Roman"/>
                          <a:cs typeface="Times New Roman"/>
                        </a:rPr>
                        <a:t>ş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00" spc="-10" dirty="0" err="1">
                          <a:latin typeface="Times New Roman"/>
                          <a:cs typeface="Times New Roman"/>
                        </a:rPr>
                        <a:t>kk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ür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I. Dönem Teşekkür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Alan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Öğrenci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Sayısı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0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II. Dönem Teşekkür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Alan Öğrenci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Sayısı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33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56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4922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Takdir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I. Dönem Takdir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Alan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Öğrenci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Sayısı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5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0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II. Dönem Takdir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Alan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Öğrenci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Sayısı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46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0014" marR="113664" indent="81915">
                        <a:lnSpc>
                          <a:spcPts val="1610"/>
                        </a:lnSpc>
                        <a:spcBef>
                          <a:spcPts val="122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Onur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ge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I. Dönem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Onur Belgesi Alan Öğrenci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Sayısı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747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5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108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II. Dönem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Onur Belgesi Alan Öğrenci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Sayısı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69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95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9900"/>
                      </a:solidFill>
                      <a:prstDash val="solid"/>
                    </a:lnL>
                    <a:lnR w="12700">
                      <a:solidFill>
                        <a:srgbClr val="FF9900"/>
                      </a:solidFill>
                      <a:prstDash val="solid"/>
                    </a:lnR>
                    <a:lnT w="12700">
                      <a:solidFill>
                        <a:srgbClr val="FF9900"/>
                      </a:solidFill>
                      <a:prstDash val="solid"/>
                    </a:lnT>
                    <a:lnB w="12700">
                      <a:solidFill>
                        <a:srgbClr val="FF99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980815" y="868426"/>
            <a:ext cx="27298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5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</a:rPr>
              <a:t>OKULUN</a:t>
            </a:r>
            <a:r>
              <a:rPr u="heavy" spc="-60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</a:rPr>
              <a:t> </a:t>
            </a:r>
            <a:r>
              <a:rPr u="heavy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</a:rPr>
              <a:t>SORUNLARI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9170669" y="7112462"/>
            <a:ext cx="11029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28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</a:t>
            </a:r>
            <a:r>
              <a:rPr lang="tr-TR" spc="-5" dirty="0"/>
              <a:t>2</a:t>
            </a:r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886460" y="1337817"/>
            <a:ext cx="7727315" cy="1351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indent="-191135">
              <a:lnSpc>
                <a:spcPts val="2100"/>
              </a:lnSpc>
              <a:spcBef>
                <a:spcPts val="100"/>
              </a:spcBef>
              <a:buSzPct val="94444"/>
              <a:buAutoNum type="alphaLcParenR"/>
              <a:tabLst>
                <a:tab pos="203835" algn="l"/>
              </a:tabLst>
            </a:pPr>
            <a:r>
              <a:rPr sz="1800" b="1" spc="-5" dirty="0">
                <a:solidFill>
                  <a:srgbClr val="993300"/>
                </a:solidFill>
                <a:latin typeface="Times New Roman"/>
                <a:cs typeface="Times New Roman"/>
              </a:rPr>
              <a:t>Okul Binası İle İlgili</a:t>
            </a:r>
            <a:r>
              <a:rPr sz="1800" b="1" spc="25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993300"/>
                </a:solidFill>
                <a:latin typeface="Times New Roman"/>
                <a:cs typeface="Times New Roman"/>
              </a:rPr>
              <a:t>Sorunlar</a:t>
            </a:r>
            <a:endParaRPr sz="1800">
              <a:latin typeface="Times New Roman"/>
              <a:cs typeface="Times New Roman"/>
            </a:endParaRPr>
          </a:p>
          <a:p>
            <a:pPr marL="184785">
              <a:lnSpc>
                <a:spcPts val="2100"/>
              </a:lnSpc>
            </a:pPr>
            <a:r>
              <a:rPr sz="1800" dirty="0">
                <a:latin typeface="Times New Roman"/>
                <a:cs typeface="Times New Roman"/>
              </a:rPr>
              <a:t>Engelli </a:t>
            </a:r>
            <a:r>
              <a:rPr sz="1800" spc="-5" dirty="0">
                <a:latin typeface="Times New Roman"/>
                <a:cs typeface="Times New Roman"/>
              </a:rPr>
              <a:t>bireylerin </a:t>
            </a:r>
            <a:r>
              <a:rPr sz="1800" dirty="0">
                <a:latin typeface="Times New Roman"/>
                <a:cs typeface="Times New Roman"/>
              </a:rPr>
              <a:t>üst </a:t>
            </a:r>
            <a:r>
              <a:rPr sz="1800" spc="-5" dirty="0">
                <a:latin typeface="Times New Roman"/>
                <a:cs typeface="Times New Roman"/>
              </a:rPr>
              <a:t>katlara ulaşımı </a:t>
            </a:r>
            <a:r>
              <a:rPr sz="1800" dirty="0">
                <a:latin typeface="Times New Roman"/>
                <a:cs typeface="Times New Roman"/>
              </a:rPr>
              <a:t>için </a:t>
            </a:r>
            <a:r>
              <a:rPr sz="1800" spc="-5" dirty="0">
                <a:latin typeface="Times New Roman"/>
                <a:cs typeface="Times New Roman"/>
              </a:rPr>
              <a:t>asansör sistemine ihtiyaç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duyulmaktadır.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216535" indent="-204470">
              <a:lnSpc>
                <a:spcPct val="100000"/>
              </a:lnSpc>
              <a:spcBef>
                <a:spcPts val="1780"/>
              </a:spcBef>
              <a:buSzPct val="94444"/>
              <a:buAutoNum type="alphaLcParenR" startAt="2"/>
              <a:tabLst>
                <a:tab pos="217170" algn="l"/>
              </a:tabLst>
            </a:pPr>
            <a:r>
              <a:rPr sz="1800" b="1" spc="-5" dirty="0">
                <a:solidFill>
                  <a:srgbClr val="993300"/>
                </a:solidFill>
                <a:latin typeface="Times New Roman"/>
                <a:cs typeface="Times New Roman"/>
              </a:rPr>
              <a:t>Öğretmen veya Yönetici Eksikliği-Fazlalığı: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06413"/>
              </p:ext>
            </p:extLst>
          </p:nvPr>
        </p:nvGraphicFramePr>
        <p:xfrm>
          <a:off x="787908" y="2945002"/>
          <a:ext cx="8316346" cy="19281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2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2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41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4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76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2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065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17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38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21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108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242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7108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9016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15907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Matematik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5890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lang="tr-TR" sz="1400" b="1" dirty="0">
                          <a:latin typeface="Times New Roman"/>
                          <a:cs typeface="Times New Roman"/>
                        </a:rPr>
                        <a:t>Fizik</a:t>
                      </a:r>
                    </a:p>
                  </a:txBody>
                  <a:tcPr marL="0" marR="0" marT="132080" marB="0" vert="vert270">
                    <a:lnL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06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İngilizce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1445" marB="0" vert="vert270">
                    <a:lnL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719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Biyoloji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2120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Felsefe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7315" marB="0" vert="vert270">
                    <a:lnL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0" marR="110489" indent="-106680">
                        <a:lnSpc>
                          <a:spcPts val="1639"/>
                        </a:lnSpc>
                        <a:spcBef>
                          <a:spcPts val="54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Din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Kültürü</a:t>
                      </a:r>
                      <a:r>
                        <a:rPr sz="14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Ve  Ahlak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Bilgisi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9215" marB="0" vert="vert270">
                    <a:lnL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7359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latin typeface="Times New Roman"/>
                          <a:cs typeface="Times New Roman"/>
                        </a:rPr>
                        <a:t>Bilişim</a:t>
                      </a:r>
                      <a:endParaRPr lang="tr-TR"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6680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 vert="vert270">
                    <a:lnL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0" marR="0" marT="70485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3345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6680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0" marR="0" marT="107315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marL="0" marR="0" marT="106680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Toplam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13"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İhtiyaç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0" marR="0" marT="25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0" marR="0" marT="25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marL="0" marR="0" marT="25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7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886460" y="5165598"/>
            <a:ext cx="8773160" cy="618759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800" b="1" dirty="0">
                <a:solidFill>
                  <a:srgbClr val="993300"/>
                </a:solidFill>
                <a:latin typeface="Times New Roman"/>
                <a:cs typeface="Times New Roman"/>
              </a:rPr>
              <a:t>c)Diğer </a:t>
            </a:r>
            <a:r>
              <a:rPr sz="1800" b="1" spc="-5" dirty="0">
                <a:solidFill>
                  <a:srgbClr val="993300"/>
                </a:solidFill>
                <a:latin typeface="Times New Roman"/>
                <a:cs typeface="Times New Roman"/>
              </a:rPr>
              <a:t>Personelin Sayısı İle İlgili</a:t>
            </a:r>
            <a:r>
              <a:rPr sz="1800" b="1" spc="5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993300"/>
                </a:solidFill>
                <a:latin typeface="Times New Roman"/>
                <a:cs typeface="Times New Roman"/>
              </a:rPr>
              <a:t>Sorunlar:</a:t>
            </a:r>
            <a:endParaRPr sz="1800" dirty="0">
              <a:latin typeface="Times New Roman"/>
              <a:cs typeface="Times New Roman"/>
            </a:endParaRPr>
          </a:p>
          <a:p>
            <a:pPr marL="12700" marR="5080" indent="449580">
              <a:lnSpc>
                <a:spcPts val="2100"/>
              </a:lnSpc>
              <a:spcBef>
                <a:spcPts val="290"/>
              </a:spcBef>
            </a:pPr>
            <a:r>
              <a:rPr lang="tr-TR" sz="1800" dirty="0">
                <a:latin typeface="Times New Roman"/>
                <a:cs typeface="Times New Roman"/>
              </a:rPr>
              <a:t>Büro işlerini yapmak üzere Veri Hazırlama Kontrol İşletmeni/Memur ihtiyacı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86460" y="869950"/>
            <a:ext cx="8917305" cy="2399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993300"/>
                </a:solidFill>
                <a:latin typeface="Times New Roman"/>
                <a:cs typeface="Times New Roman"/>
              </a:rPr>
              <a:t>d)Öğrenci Devam-Devamsızlığı İle İlgili</a:t>
            </a:r>
            <a:r>
              <a:rPr sz="1800" b="1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993300"/>
                </a:solidFill>
                <a:latin typeface="Times New Roman"/>
                <a:cs typeface="Times New Roman"/>
              </a:rPr>
              <a:t>Sorunlar: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marR="6350" indent="342900" algn="just">
              <a:lnSpc>
                <a:spcPct val="96000"/>
              </a:lnSpc>
            </a:pPr>
            <a:r>
              <a:rPr sz="1800" dirty="0">
                <a:latin typeface="Times New Roman"/>
                <a:cs typeface="Times New Roman"/>
              </a:rPr>
              <a:t>Bu </a:t>
            </a:r>
            <a:r>
              <a:rPr sz="1800" spc="-5" dirty="0">
                <a:latin typeface="Times New Roman"/>
                <a:cs typeface="Times New Roman"/>
              </a:rPr>
              <a:t>hususta </a:t>
            </a:r>
            <a:r>
              <a:rPr sz="1800" dirty="0">
                <a:latin typeface="Times New Roman"/>
                <a:cs typeface="Times New Roman"/>
              </a:rPr>
              <a:t>büyük </a:t>
            </a:r>
            <a:r>
              <a:rPr sz="1800" spc="-5" dirty="0">
                <a:latin typeface="Times New Roman"/>
                <a:cs typeface="Times New Roman"/>
              </a:rPr>
              <a:t>bir sorun yaşanmamakla </a:t>
            </a:r>
            <a:r>
              <a:rPr sz="1800" dirty="0">
                <a:latin typeface="Times New Roman"/>
                <a:cs typeface="Times New Roman"/>
              </a:rPr>
              <a:t>beraber </a:t>
            </a:r>
            <a:r>
              <a:rPr sz="1800" spc="-5" dirty="0">
                <a:latin typeface="Times New Roman"/>
                <a:cs typeface="Times New Roman"/>
              </a:rPr>
              <a:t>devamsızlığı </a:t>
            </a:r>
            <a:r>
              <a:rPr sz="1800" dirty="0">
                <a:latin typeface="Times New Roman"/>
                <a:cs typeface="Times New Roman"/>
              </a:rPr>
              <a:t>yasal </a:t>
            </a:r>
            <a:r>
              <a:rPr sz="1800" spc="-5" dirty="0">
                <a:latin typeface="Times New Roman"/>
                <a:cs typeface="Times New Roman"/>
              </a:rPr>
              <a:t>süreleri </a:t>
            </a:r>
            <a:r>
              <a:rPr sz="1800" dirty="0">
                <a:latin typeface="Times New Roman"/>
                <a:cs typeface="Times New Roman"/>
              </a:rPr>
              <a:t>aşan  öğrencilerin </a:t>
            </a:r>
            <a:r>
              <a:rPr sz="1800" spc="-5" dirty="0">
                <a:latin typeface="Times New Roman"/>
                <a:cs typeface="Times New Roman"/>
              </a:rPr>
              <a:t>velilerine devamsızlık mektubu </a:t>
            </a:r>
            <a:r>
              <a:rPr sz="1800" dirty="0">
                <a:latin typeface="Times New Roman"/>
                <a:cs typeface="Times New Roman"/>
              </a:rPr>
              <a:t>yazılarak veliler </a:t>
            </a:r>
            <a:r>
              <a:rPr sz="1800" spc="-5" dirty="0">
                <a:latin typeface="Times New Roman"/>
                <a:cs typeface="Times New Roman"/>
              </a:rPr>
              <a:t>durumdan haberdar </a:t>
            </a:r>
            <a:r>
              <a:rPr sz="1800" dirty="0">
                <a:latin typeface="Times New Roman"/>
                <a:cs typeface="Times New Roman"/>
              </a:rPr>
              <a:t>edilip </a:t>
            </a:r>
            <a:r>
              <a:rPr sz="1800" spc="-5" dirty="0">
                <a:latin typeface="Times New Roman"/>
                <a:cs typeface="Times New Roman"/>
              </a:rPr>
              <a:t>okula  </a:t>
            </a:r>
            <a:r>
              <a:rPr sz="1800" dirty="0">
                <a:latin typeface="Times New Roman"/>
                <a:cs typeface="Times New Roman"/>
              </a:rPr>
              <a:t>davet </a:t>
            </a:r>
            <a:r>
              <a:rPr sz="1800" spc="-5" dirty="0">
                <a:latin typeface="Times New Roman"/>
                <a:cs typeface="Times New Roman"/>
              </a:rPr>
              <a:t>edilmektedirler. Ayrıca öğrencilerin özürsüz devamsızlıkları SMS sistemiyle </a:t>
            </a:r>
            <a:r>
              <a:rPr sz="1800" dirty="0">
                <a:latin typeface="Times New Roman"/>
                <a:cs typeface="Times New Roman"/>
              </a:rPr>
              <a:t>veli </a:t>
            </a:r>
            <a:r>
              <a:rPr sz="1800" spc="-5" dirty="0">
                <a:latin typeface="Times New Roman"/>
                <a:cs typeface="Times New Roman"/>
              </a:rPr>
              <a:t>cep  telefonlarına günübirlik olarak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iletilmektedir.</a:t>
            </a:r>
            <a:endParaRPr sz="1800">
              <a:latin typeface="Times New Roman"/>
              <a:cs typeface="Times New Roman"/>
            </a:endParaRPr>
          </a:p>
          <a:p>
            <a:pPr marL="355600" algn="just">
              <a:lnSpc>
                <a:spcPts val="2020"/>
              </a:lnSpc>
            </a:pPr>
            <a:r>
              <a:rPr sz="1800" spc="-5" dirty="0">
                <a:latin typeface="Times New Roman"/>
                <a:cs typeface="Times New Roman"/>
              </a:rPr>
              <a:t>Devamsızlıktan sınıf tekrarı durumuna </a:t>
            </a:r>
            <a:r>
              <a:rPr sz="1800" dirty="0">
                <a:latin typeface="Times New Roman"/>
                <a:cs typeface="Times New Roman"/>
              </a:rPr>
              <a:t>düşen iki </a:t>
            </a:r>
            <a:r>
              <a:rPr sz="1800" spc="-5" dirty="0">
                <a:latin typeface="Times New Roman"/>
                <a:cs typeface="Times New Roman"/>
              </a:rPr>
              <a:t>öğrencimiz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bulunmaktadır.</a:t>
            </a:r>
            <a:endParaRPr sz="1800">
              <a:latin typeface="Times New Roman"/>
              <a:cs typeface="Times New Roman"/>
            </a:endParaRPr>
          </a:p>
          <a:p>
            <a:pPr marL="12700" marR="5080" indent="342900" algn="just">
              <a:lnSpc>
                <a:spcPts val="2060"/>
              </a:lnSpc>
              <a:spcBef>
                <a:spcPts val="110"/>
              </a:spcBef>
            </a:pPr>
            <a:r>
              <a:rPr sz="1800" spc="-5" dirty="0">
                <a:latin typeface="Times New Roman"/>
                <a:cs typeface="Times New Roman"/>
              </a:rPr>
              <a:t>Bakanlığımız </a:t>
            </a:r>
            <a:r>
              <a:rPr sz="1800" dirty="0">
                <a:latin typeface="Times New Roman"/>
                <a:cs typeface="Times New Roman"/>
              </a:rPr>
              <a:t>tarafından </a:t>
            </a:r>
            <a:r>
              <a:rPr sz="1800" spc="-5" dirty="0">
                <a:latin typeface="Times New Roman"/>
                <a:cs typeface="Times New Roman"/>
              </a:rPr>
              <a:t>hayata geçirilen </a:t>
            </a:r>
            <a:r>
              <a:rPr sz="1800" dirty="0">
                <a:latin typeface="Times New Roman"/>
                <a:cs typeface="Times New Roman"/>
              </a:rPr>
              <a:t>E-Okul </a:t>
            </a:r>
            <a:r>
              <a:rPr sz="1800" spc="-5" dirty="0">
                <a:latin typeface="Times New Roman"/>
                <a:cs typeface="Times New Roman"/>
              </a:rPr>
              <a:t>Veli Bilgilendire Sistemi </a:t>
            </a:r>
            <a:r>
              <a:rPr sz="1800" spc="-10" dirty="0">
                <a:latin typeface="Times New Roman"/>
                <a:cs typeface="Times New Roman"/>
              </a:rPr>
              <a:t>SMS </a:t>
            </a:r>
            <a:r>
              <a:rPr sz="1800" spc="-5" dirty="0">
                <a:latin typeface="Times New Roman"/>
                <a:cs typeface="Times New Roman"/>
              </a:rPr>
              <a:t>Servisi  konusunda velilerimiz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bilgilendirilmektedir.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9170669" y="7112462"/>
            <a:ext cx="11029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29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</a:t>
            </a:r>
            <a:r>
              <a:rPr lang="tr-TR" spc="-5" dirty="0"/>
              <a:t>2</a:t>
            </a:r>
            <a:endParaRPr spc="-5" dirty="0"/>
          </a:p>
        </p:txBody>
      </p:sp>
      <p:sp>
        <p:nvSpPr>
          <p:cNvPr id="13" name="object 13"/>
          <p:cNvSpPr txBox="1"/>
          <p:nvPr/>
        </p:nvSpPr>
        <p:spPr>
          <a:xfrm>
            <a:off x="886460" y="4025265"/>
            <a:ext cx="667004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0" indent="-178435">
              <a:lnSpc>
                <a:spcPts val="2100"/>
              </a:lnSpc>
              <a:spcBef>
                <a:spcPts val="100"/>
              </a:spcBef>
              <a:buSzPct val="94444"/>
              <a:buAutoNum type="alphaLcParenR" startAt="5"/>
              <a:tabLst>
                <a:tab pos="191135" algn="l"/>
              </a:tabLst>
            </a:pPr>
            <a:r>
              <a:rPr sz="1800" b="1" spc="-5" dirty="0">
                <a:solidFill>
                  <a:srgbClr val="993300"/>
                </a:solidFill>
                <a:latin typeface="Times New Roman"/>
                <a:cs typeface="Times New Roman"/>
              </a:rPr>
              <a:t>Fiziki</a:t>
            </a:r>
            <a:r>
              <a:rPr sz="1800" b="1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993300"/>
                </a:solidFill>
                <a:latin typeface="Times New Roman"/>
                <a:cs typeface="Times New Roman"/>
              </a:rPr>
              <a:t>Sorunlar:</a:t>
            </a:r>
            <a:endParaRPr sz="1800" dirty="0">
              <a:latin typeface="Times New Roman"/>
              <a:cs typeface="Times New Roman"/>
            </a:endParaRPr>
          </a:p>
          <a:p>
            <a:pPr marL="732155" lvl="1" indent="-157480">
              <a:lnSpc>
                <a:spcPts val="2055"/>
              </a:lnSpc>
              <a:buSzPct val="83333"/>
              <a:buAutoNum type="arabicPeriod"/>
              <a:tabLst>
                <a:tab pos="732790" algn="l"/>
              </a:tabLst>
            </a:pPr>
            <a:r>
              <a:rPr sz="1800" spc="-5" dirty="0" err="1">
                <a:latin typeface="Times New Roman"/>
                <a:cs typeface="Times New Roman"/>
              </a:rPr>
              <a:t>Spor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lang="tr-TR" sz="1800" spc="-5" dirty="0">
                <a:latin typeface="Times New Roman"/>
                <a:cs typeface="Times New Roman"/>
              </a:rPr>
              <a:t>S</a:t>
            </a:r>
            <a:r>
              <a:rPr sz="1800" spc="-5" dirty="0" err="1">
                <a:latin typeface="Times New Roman"/>
                <a:cs typeface="Times New Roman"/>
              </a:rPr>
              <a:t>alonu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 err="1">
                <a:latin typeface="Times New Roman"/>
                <a:cs typeface="Times New Roman"/>
              </a:rPr>
              <a:t>ihtiyacı</a:t>
            </a:r>
            <a:endParaRPr sz="1800" dirty="0">
              <a:latin typeface="Times New Roman"/>
              <a:cs typeface="Times New Roman"/>
            </a:endParaRPr>
          </a:p>
          <a:p>
            <a:pPr marL="732155" lvl="1" indent="-157480">
              <a:lnSpc>
                <a:spcPts val="2070"/>
              </a:lnSpc>
              <a:buSzPct val="83333"/>
              <a:buAutoNum type="arabicPeriod"/>
              <a:tabLst>
                <a:tab pos="732790" algn="l"/>
              </a:tabLst>
            </a:pPr>
            <a:r>
              <a:rPr lang="tr-TR" sz="1800" spc="-5" dirty="0">
                <a:latin typeface="Times New Roman"/>
                <a:cs typeface="Times New Roman"/>
              </a:rPr>
              <a:t>Sentetik Saha</a:t>
            </a:r>
            <a:endParaRPr sz="1800" dirty="0">
              <a:latin typeface="Times New Roman"/>
              <a:cs typeface="Times New Roman"/>
            </a:endParaRPr>
          </a:p>
          <a:p>
            <a:pPr marL="732155" lvl="1" indent="-157480">
              <a:lnSpc>
                <a:spcPts val="2120"/>
              </a:lnSpc>
              <a:buSzPct val="83333"/>
              <a:buAutoNum type="arabicPeriod"/>
              <a:tabLst>
                <a:tab pos="732790" algn="l"/>
              </a:tabLst>
            </a:pPr>
            <a:r>
              <a:rPr sz="1800" dirty="0">
                <a:latin typeface="Times New Roman"/>
                <a:cs typeface="Times New Roman"/>
              </a:rPr>
              <a:t>Engelli </a:t>
            </a:r>
            <a:r>
              <a:rPr sz="1800" spc="-5" dirty="0">
                <a:latin typeface="Times New Roman"/>
                <a:cs typeface="Times New Roman"/>
              </a:rPr>
              <a:t>bireylerin </a:t>
            </a:r>
            <a:r>
              <a:rPr sz="1800" dirty="0">
                <a:latin typeface="Times New Roman"/>
                <a:cs typeface="Times New Roman"/>
              </a:rPr>
              <a:t>üst </a:t>
            </a:r>
            <a:r>
              <a:rPr sz="1800" spc="-5" dirty="0">
                <a:latin typeface="Times New Roman"/>
                <a:cs typeface="Times New Roman"/>
              </a:rPr>
              <a:t>katlara ulaşımı için </a:t>
            </a:r>
            <a:r>
              <a:rPr sz="1800" dirty="0">
                <a:latin typeface="Times New Roman"/>
                <a:cs typeface="Times New Roman"/>
              </a:rPr>
              <a:t>asansör </a:t>
            </a:r>
            <a:r>
              <a:rPr sz="1800" spc="-5" dirty="0">
                <a:latin typeface="Times New Roman"/>
                <a:cs typeface="Times New Roman"/>
              </a:rPr>
              <a:t>sistemi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ihtiyacı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44068" y="905510"/>
            <a:ext cx="9480550" cy="247015"/>
          </a:xfrm>
          <a:prstGeom prst="rect">
            <a:avLst/>
          </a:prstGeom>
          <a:solidFill>
            <a:srgbClr val="C0504D"/>
          </a:solidFill>
          <a:ln w="12191">
            <a:solidFill>
              <a:srgbClr val="538DD3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70"/>
              </a:lnSpc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GENEL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BİLGİLER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9170669" y="7112462"/>
            <a:ext cx="11029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3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</a:t>
            </a:r>
            <a:r>
              <a:rPr lang="tr-TR" spc="-5" dirty="0"/>
              <a:t>2</a:t>
            </a:r>
            <a:endParaRPr spc="-5" dirty="0"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537972" y="1333754"/>
          <a:ext cx="9432924" cy="43139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5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1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026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TEMEL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BİLGİLİR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7907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İLETİŞİM BİLGİLERİ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7907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169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KURUM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KODU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6446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317606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KURUM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MÜDÜRÜ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Ünal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CESUR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788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KURUM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ADI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401320">
                        <a:lnSpc>
                          <a:spcPts val="1839"/>
                        </a:lnSpc>
                        <a:spcBef>
                          <a:spcPts val="459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Karapınar İbrahim Gündüz  Anadolu Lisesi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TELEFON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0 332 755 6892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041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KURUM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TÜRÜ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Anadolu Lisesi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FAX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0 332 755 6892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788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YERLEŞİM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YERİ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6383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İlçe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 Merkezi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E-POSTA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6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cs typeface="Times New Roman"/>
                          <a:hlinkClick r:id="rId5"/>
                        </a:rPr>
                        <a:t>317606@meb.k12.tr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613">
                <a:tc>
                  <a:txBody>
                    <a:bodyPr/>
                    <a:lstStyle/>
                    <a:p>
                      <a:pPr marL="69850" marR="332105">
                        <a:lnSpc>
                          <a:spcPts val="1839"/>
                        </a:lnSpc>
                        <a:spcBef>
                          <a:spcPts val="985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HİZMETE</a:t>
                      </a:r>
                      <a:r>
                        <a:rPr sz="16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GİRİŞ  TARİHİ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latin typeface="Verdana"/>
                          <a:cs typeface="Verdana"/>
                        </a:rPr>
                        <a:t>07.08.2000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ADRES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785"/>
                        </a:lnSpc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YUNUS EMRE MAH.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133837.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7945" marR="687705">
                        <a:lnSpc>
                          <a:spcPts val="1839"/>
                        </a:lnSpc>
                        <a:spcBef>
                          <a:spcPts val="9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SOKAK NO:1 PK:42400  KARAPINAR/KONYA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0268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r>
                        <a:rPr sz="1600" b="1" spc="-10" dirty="0">
                          <a:latin typeface="Verdana"/>
                          <a:cs typeface="Verdana"/>
                        </a:rPr>
                        <a:t>WEB</a:t>
                      </a:r>
                      <a:r>
                        <a:rPr sz="1600" b="1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600" b="1" spc="-5" dirty="0">
                          <a:latin typeface="Verdana"/>
                          <a:cs typeface="Verdana"/>
                        </a:rPr>
                        <a:t>SAYFASI</a:t>
                      </a:r>
                      <a:endParaRPr sz="1600">
                        <a:latin typeface="Verdana"/>
                        <a:cs typeface="Verdana"/>
                      </a:endParaRPr>
                    </a:p>
                  </a:txBody>
                  <a:tcPr marL="0" marR="0" marT="18796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37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  <a:hlinkClick r:id="rId6"/>
                        </a:rPr>
                        <a:t>http://www.kigal.meb.k12.tr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7462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KİGAL GENÇ</a:t>
            </a:r>
            <a:r>
              <a:rPr spc="-80" dirty="0"/>
              <a:t> </a:t>
            </a:r>
            <a:r>
              <a:rPr spc="-5" dirty="0"/>
              <a:t>YAZARLAR</a:t>
            </a:r>
          </a:p>
        </p:txBody>
      </p:sp>
      <p:sp>
        <p:nvSpPr>
          <p:cNvPr id="13" name="object 13"/>
          <p:cNvSpPr/>
          <p:nvPr/>
        </p:nvSpPr>
        <p:spPr>
          <a:xfrm>
            <a:off x="1098803" y="1469390"/>
            <a:ext cx="93268" cy="92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92072" y="1469390"/>
            <a:ext cx="8307070" cy="18415"/>
          </a:xfrm>
          <a:custGeom>
            <a:avLst/>
            <a:gdLst/>
            <a:ahLst/>
            <a:cxnLst/>
            <a:rect l="l" t="t" r="r" b="b"/>
            <a:pathLst>
              <a:path w="8307070" h="18415">
                <a:moveTo>
                  <a:pt x="0" y="18288"/>
                </a:moveTo>
                <a:lnTo>
                  <a:pt x="8306689" y="18288"/>
                </a:lnTo>
                <a:lnTo>
                  <a:pt x="8306689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92072" y="1487678"/>
            <a:ext cx="8307070" cy="56515"/>
          </a:xfrm>
          <a:custGeom>
            <a:avLst/>
            <a:gdLst/>
            <a:ahLst/>
            <a:cxnLst/>
            <a:rect l="l" t="t" r="r" b="b"/>
            <a:pathLst>
              <a:path w="8307070" h="56515">
                <a:moveTo>
                  <a:pt x="0" y="56388"/>
                </a:moveTo>
                <a:lnTo>
                  <a:pt x="8306689" y="56388"/>
                </a:lnTo>
                <a:lnTo>
                  <a:pt x="8306689" y="0"/>
                </a:lnTo>
                <a:lnTo>
                  <a:pt x="0" y="0"/>
                </a:lnTo>
                <a:lnTo>
                  <a:pt x="0" y="56388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92072" y="1544066"/>
            <a:ext cx="8307070" cy="18415"/>
          </a:xfrm>
          <a:custGeom>
            <a:avLst/>
            <a:gdLst/>
            <a:ahLst/>
            <a:cxnLst/>
            <a:rect l="l" t="t" r="r" b="b"/>
            <a:pathLst>
              <a:path w="8307070" h="18415">
                <a:moveTo>
                  <a:pt x="0" y="18288"/>
                </a:moveTo>
                <a:lnTo>
                  <a:pt x="8306689" y="18288"/>
                </a:lnTo>
                <a:lnTo>
                  <a:pt x="8306689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98838" y="1469390"/>
            <a:ext cx="92964" cy="929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98803" y="1562481"/>
            <a:ext cx="18415" cy="4154170"/>
          </a:xfrm>
          <a:custGeom>
            <a:avLst/>
            <a:gdLst/>
            <a:ahLst/>
            <a:cxnLst/>
            <a:rect l="l" t="t" r="r" b="b"/>
            <a:pathLst>
              <a:path w="18415" h="4154170">
                <a:moveTo>
                  <a:pt x="0" y="4153788"/>
                </a:moveTo>
                <a:lnTo>
                  <a:pt x="18287" y="4153788"/>
                </a:lnTo>
                <a:lnTo>
                  <a:pt x="18287" y="0"/>
                </a:lnTo>
                <a:lnTo>
                  <a:pt x="0" y="0"/>
                </a:lnTo>
                <a:lnTo>
                  <a:pt x="0" y="4153788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17091" y="1562481"/>
            <a:ext cx="57150" cy="4154170"/>
          </a:xfrm>
          <a:custGeom>
            <a:avLst/>
            <a:gdLst/>
            <a:ahLst/>
            <a:cxnLst/>
            <a:rect l="l" t="t" r="r" b="b"/>
            <a:pathLst>
              <a:path w="57150" h="4154170">
                <a:moveTo>
                  <a:pt x="0" y="4153788"/>
                </a:moveTo>
                <a:lnTo>
                  <a:pt x="56692" y="4153788"/>
                </a:lnTo>
                <a:lnTo>
                  <a:pt x="56692" y="0"/>
                </a:lnTo>
                <a:lnTo>
                  <a:pt x="0" y="0"/>
                </a:lnTo>
                <a:lnTo>
                  <a:pt x="0" y="4153788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73784" y="1562481"/>
            <a:ext cx="18415" cy="4154170"/>
          </a:xfrm>
          <a:custGeom>
            <a:avLst/>
            <a:gdLst/>
            <a:ahLst/>
            <a:cxnLst/>
            <a:rect l="l" t="t" r="r" b="b"/>
            <a:pathLst>
              <a:path w="18415" h="4154170">
                <a:moveTo>
                  <a:pt x="0" y="4153788"/>
                </a:moveTo>
                <a:lnTo>
                  <a:pt x="18287" y="4153788"/>
                </a:lnTo>
                <a:lnTo>
                  <a:pt x="18287" y="0"/>
                </a:lnTo>
                <a:lnTo>
                  <a:pt x="0" y="0"/>
                </a:lnTo>
                <a:lnTo>
                  <a:pt x="0" y="4153788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591802" y="1562481"/>
            <a:ext cx="93345" cy="4154170"/>
          </a:xfrm>
          <a:custGeom>
            <a:avLst/>
            <a:gdLst/>
            <a:ahLst/>
            <a:cxnLst/>
            <a:rect l="l" t="t" r="r" b="b"/>
            <a:pathLst>
              <a:path w="93345" h="4154170">
                <a:moveTo>
                  <a:pt x="0" y="4153788"/>
                </a:moveTo>
                <a:lnTo>
                  <a:pt x="92964" y="4153788"/>
                </a:lnTo>
                <a:lnTo>
                  <a:pt x="92964" y="0"/>
                </a:lnTo>
                <a:lnTo>
                  <a:pt x="0" y="0"/>
                </a:lnTo>
                <a:lnTo>
                  <a:pt x="0" y="41537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573514" y="1562481"/>
            <a:ext cx="18415" cy="4154170"/>
          </a:xfrm>
          <a:custGeom>
            <a:avLst/>
            <a:gdLst/>
            <a:ahLst/>
            <a:cxnLst/>
            <a:rect l="l" t="t" r="r" b="b"/>
            <a:pathLst>
              <a:path w="18415" h="4154170">
                <a:moveTo>
                  <a:pt x="0" y="4153788"/>
                </a:moveTo>
                <a:lnTo>
                  <a:pt x="18288" y="4153788"/>
                </a:lnTo>
                <a:lnTo>
                  <a:pt x="18288" y="0"/>
                </a:lnTo>
                <a:lnTo>
                  <a:pt x="0" y="0"/>
                </a:lnTo>
                <a:lnTo>
                  <a:pt x="0" y="4153788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517126" y="1562481"/>
            <a:ext cx="56515" cy="4154170"/>
          </a:xfrm>
          <a:custGeom>
            <a:avLst/>
            <a:gdLst/>
            <a:ahLst/>
            <a:cxnLst/>
            <a:rect l="l" t="t" r="r" b="b"/>
            <a:pathLst>
              <a:path w="56515" h="4154170">
                <a:moveTo>
                  <a:pt x="0" y="4153788"/>
                </a:moveTo>
                <a:lnTo>
                  <a:pt x="56388" y="4153788"/>
                </a:lnTo>
                <a:lnTo>
                  <a:pt x="56388" y="0"/>
                </a:lnTo>
                <a:lnTo>
                  <a:pt x="0" y="0"/>
                </a:lnTo>
                <a:lnTo>
                  <a:pt x="0" y="4153788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498838" y="1562481"/>
            <a:ext cx="18415" cy="4154170"/>
          </a:xfrm>
          <a:custGeom>
            <a:avLst/>
            <a:gdLst/>
            <a:ahLst/>
            <a:cxnLst/>
            <a:rect l="l" t="t" r="r" b="b"/>
            <a:pathLst>
              <a:path w="18415" h="4154170">
                <a:moveTo>
                  <a:pt x="0" y="4153788"/>
                </a:moveTo>
                <a:lnTo>
                  <a:pt x="18286" y="4153788"/>
                </a:lnTo>
                <a:lnTo>
                  <a:pt x="18286" y="0"/>
                </a:lnTo>
                <a:lnTo>
                  <a:pt x="0" y="0"/>
                </a:lnTo>
                <a:lnTo>
                  <a:pt x="0" y="4153788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98803" y="5716270"/>
            <a:ext cx="93268" cy="929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92072" y="5809234"/>
            <a:ext cx="8307070" cy="93345"/>
          </a:xfrm>
          <a:custGeom>
            <a:avLst/>
            <a:gdLst/>
            <a:ahLst/>
            <a:cxnLst/>
            <a:rect l="l" t="t" r="r" b="b"/>
            <a:pathLst>
              <a:path w="8307070" h="93345">
                <a:moveTo>
                  <a:pt x="0" y="92963"/>
                </a:moveTo>
                <a:lnTo>
                  <a:pt x="8306689" y="92963"/>
                </a:lnTo>
                <a:lnTo>
                  <a:pt x="8306689" y="0"/>
                </a:lnTo>
                <a:lnTo>
                  <a:pt x="0" y="0"/>
                </a:lnTo>
                <a:lnTo>
                  <a:pt x="0" y="92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92072" y="5790946"/>
            <a:ext cx="8307070" cy="18415"/>
          </a:xfrm>
          <a:custGeom>
            <a:avLst/>
            <a:gdLst/>
            <a:ahLst/>
            <a:cxnLst/>
            <a:rect l="l" t="t" r="r" b="b"/>
            <a:pathLst>
              <a:path w="8307070" h="18414">
                <a:moveTo>
                  <a:pt x="0" y="18288"/>
                </a:moveTo>
                <a:lnTo>
                  <a:pt x="8306689" y="18288"/>
                </a:lnTo>
                <a:lnTo>
                  <a:pt x="8306689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92072" y="5734558"/>
            <a:ext cx="8307070" cy="56515"/>
          </a:xfrm>
          <a:custGeom>
            <a:avLst/>
            <a:gdLst/>
            <a:ahLst/>
            <a:cxnLst/>
            <a:rect l="l" t="t" r="r" b="b"/>
            <a:pathLst>
              <a:path w="8307070" h="56514">
                <a:moveTo>
                  <a:pt x="0" y="56387"/>
                </a:moveTo>
                <a:lnTo>
                  <a:pt x="8306689" y="56387"/>
                </a:lnTo>
                <a:lnTo>
                  <a:pt x="8306689" y="0"/>
                </a:lnTo>
                <a:lnTo>
                  <a:pt x="0" y="0"/>
                </a:lnTo>
                <a:lnTo>
                  <a:pt x="0" y="56387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92072" y="5716270"/>
            <a:ext cx="8307070" cy="18415"/>
          </a:xfrm>
          <a:custGeom>
            <a:avLst/>
            <a:gdLst/>
            <a:ahLst/>
            <a:cxnLst/>
            <a:rect l="l" t="t" r="r" b="b"/>
            <a:pathLst>
              <a:path w="8307070" h="18414">
                <a:moveTo>
                  <a:pt x="0" y="18288"/>
                </a:moveTo>
                <a:lnTo>
                  <a:pt x="8306689" y="18288"/>
                </a:lnTo>
                <a:lnTo>
                  <a:pt x="8306689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498838" y="5716270"/>
            <a:ext cx="185927" cy="1859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17675" y="1581912"/>
            <a:ext cx="8277606" cy="41338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50314" y="1614805"/>
            <a:ext cx="8162925" cy="40195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21739" y="1586230"/>
            <a:ext cx="8220075" cy="4076700"/>
          </a:xfrm>
          <a:custGeom>
            <a:avLst/>
            <a:gdLst/>
            <a:ahLst/>
            <a:cxnLst/>
            <a:rect l="l" t="t" r="r" b="b"/>
            <a:pathLst>
              <a:path w="8220075" h="4076700">
                <a:moveTo>
                  <a:pt x="0" y="4076700"/>
                </a:moveTo>
                <a:lnTo>
                  <a:pt x="8220075" y="4076700"/>
                </a:lnTo>
                <a:lnTo>
                  <a:pt x="8220075" y="0"/>
                </a:lnTo>
                <a:lnTo>
                  <a:pt x="0" y="0"/>
                </a:lnTo>
                <a:lnTo>
                  <a:pt x="0" y="4076700"/>
                </a:lnTo>
                <a:close/>
              </a:path>
            </a:pathLst>
          </a:custGeom>
          <a:ln w="57150">
            <a:solidFill>
              <a:srgbClr val="FFD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xfrm>
            <a:off x="9170669" y="7112462"/>
            <a:ext cx="11029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30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</a:t>
            </a:r>
            <a:r>
              <a:rPr lang="tr-TR" spc="-5" dirty="0"/>
              <a:t>2</a:t>
            </a:r>
            <a:endParaRPr spc="-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012819" y="868426"/>
            <a:ext cx="26663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ÖĞRETMENLERİMİZ</a:t>
            </a:r>
          </a:p>
        </p:txBody>
      </p:sp>
      <p:sp>
        <p:nvSpPr>
          <p:cNvPr id="13" name="object 13"/>
          <p:cNvSpPr/>
          <p:nvPr/>
        </p:nvSpPr>
        <p:spPr>
          <a:xfrm>
            <a:off x="1623313" y="1294130"/>
            <a:ext cx="92963" cy="929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16277" y="1294130"/>
            <a:ext cx="7258684" cy="18415"/>
          </a:xfrm>
          <a:custGeom>
            <a:avLst/>
            <a:gdLst/>
            <a:ahLst/>
            <a:cxnLst/>
            <a:rect l="l" t="t" r="r" b="b"/>
            <a:pathLst>
              <a:path w="7258684" h="18415">
                <a:moveTo>
                  <a:pt x="0" y="18288"/>
                </a:moveTo>
                <a:lnTo>
                  <a:pt x="7258177" y="18288"/>
                </a:lnTo>
                <a:lnTo>
                  <a:pt x="7258177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16277" y="1312418"/>
            <a:ext cx="7258684" cy="56515"/>
          </a:xfrm>
          <a:custGeom>
            <a:avLst/>
            <a:gdLst/>
            <a:ahLst/>
            <a:cxnLst/>
            <a:rect l="l" t="t" r="r" b="b"/>
            <a:pathLst>
              <a:path w="7258684" h="56515">
                <a:moveTo>
                  <a:pt x="0" y="56388"/>
                </a:moveTo>
                <a:lnTo>
                  <a:pt x="7258177" y="56388"/>
                </a:lnTo>
                <a:lnTo>
                  <a:pt x="7258177" y="0"/>
                </a:lnTo>
                <a:lnTo>
                  <a:pt x="0" y="0"/>
                </a:lnTo>
                <a:lnTo>
                  <a:pt x="0" y="56388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16277" y="1368806"/>
            <a:ext cx="7258684" cy="18415"/>
          </a:xfrm>
          <a:custGeom>
            <a:avLst/>
            <a:gdLst/>
            <a:ahLst/>
            <a:cxnLst/>
            <a:rect l="l" t="t" r="r" b="b"/>
            <a:pathLst>
              <a:path w="7258684" h="18415">
                <a:moveTo>
                  <a:pt x="0" y="18288"/>
                </a:moveTo>
                <a:lnTo>
                  <a:pt x="7258177" y="18288"/>
                </a:lnTo>
                <a:lnTo>
                  <a:pt x="7258177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74581" y="1294130"/>
            <a:ext cx="92964" cy="929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23313" y="1387221"/>
            <a:ext cx="18415" cy="4248785"/>
          </a:xfrm>
          <a:custGeom>
            <a:avLst/>
            <a:gdLst/>
            <a:ahLst/>
            <a:cxnLst/>
            <a:rect l="l" t="t" r="r" b="b"/>
            <a:pathLst>
              <a:path w="18414" h="4248785">
                <a:moveTo>
                  <a:pt x="0" y="4248277"/>
                </a:moveTo>
                <a:lnTo>
                  <a:pt x="18287" y="4248277"/>
                </a:lnTo>
                <a:lnTo>
                  <a:pt x="18287" y="0"/>
                </a:lnTo>
                <a:lnTo>
                  <a:pt x="0" y="0"/>
                </a:lnTo>
                <a:lnTo>
                  <a:pt x="0" y="4248277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41601" y="1387221"/>
            <a:ext cx="56515" cy="4248785"/>
          </a:xfrm>
          <a:custGeom>
            <a:avLst/>
            <a:gdLst/>
            <a:ahLst/>
            <a:cxnLst/>
            <a:rect l="l" t="t" r="r" b="b"/>
            <a:pathLst>
              <a:path w="56514" h="4248785">
                <a:moveTo>
                  <a:pt x="0" y="4248277"/>
                </a:moveTo>
                <a:lnTo>
                  <a:pt x="56387" y="4248277"/>
                </a:lnTo>
                <a:lnTo>
                  <a:pt x="56387" y="0"/>
                </a:lnTo>
                <a:lnTo>
                  <a:pt x="0" y="0"/>
                </a:lnTo>
                <a:lnTo>
                  <a:pt x="0" y="4248277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97989" y="1387221"/>
            <a:ext cx="18415" cy="4248785"/>
          </a:xfrm>
          <a:custGeom>
            <a:avLst/>
            <a:gdLst/>
            <a:ahLst/>
            <a:cxnLst/>
            <a:rect l="l" t="t" r="r" b="b"/>
            <a:pathLst>
              <a:path w="18414" h="4248785">
                <a:moveTo>
                  <a:pt x="0" y="4248277"/>
                </a:moveTo>
                <a:lnTo>
                  <a:pt x="18287" y="4248277"/>
                </a:lnTo>
                <a:lnTo>
                  <a:pt x="18287" y="0"/>
                </a:lnTo>
                <a:lnTo>
                  <a:pt x="0" y="0"/>
                </a:lnTo>
                <a:lnTo>
                  <a:pt x="0" y="4248277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67545" y="1387221"/>
            <a:ext cx="93345" cy="4248785"/>
          </a:xfrm>
          <a:custGeom>
            <a:avLst/>
            <a:gdLst/>
            <a:ahLst/>
            <a:cxnLst/>
            <a:rect l="l" t="t" r="r" b="b"/>
            <a:pathLst>
              <a:path w="93345" h="4248785">
                <a:moveTo>
                  <a:pt x="0" y="4248277"/>
                </a:moveTo>
                <a:lnTo>
                  <a:pt x="92964" y="4248277"/>
                </a:lnTo>
                <a:lnTo>
                  <a:pt x="92964" y="0"/>
                </a:lnTo>
                <a:lnTo>
                  <a:pt x="0" y="0"/>
                </a:lnTo>
                <a:lnTo>
                  <a:pt x="0" y="42482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49257" y="1387221"/>
            <a:ext cx="18415" cy="4248785"/>
          </a:xfrm>
          <a:custGeom>
            <a:avLst/>
            <a:gdLst/>
            <a:ahLst/>
            <a:cxnLst/>
            <a:rect l="l" t="t" r="r" b="b"/>
            <a:pathLst>
              <a:path w="18415" h="4248785">
                <a:moveTo>
                  <a:pt x="0" y="4248277"/>
                </a:moveTo>
                <a:lnTo>
                  <a:pt x="18288" y="4248277"/>
                </a:lnTo>
                <a:lnTo>
                  <a:pt x="18288" y="0"/>
                </a:lnTo>
                <a:lnTo>
                  <a:pt x="0" y="0"/>
                </a:lnTo>
                <a:lnTo>
                  <a:pt x="0" y="4248277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92869" y="1387221"/>
            <a:ext cx="56515" cy="4248785"/>
          </a:xfrm>
          <a:custGeom>
            <a:avLst/>
            <a:gdLst/>
            <a:ahLst/>
            <a:cxnLst/>
            <a:rect l="l" t="t" r="r" b="b"/>
            <a:pathLst>
              <a:path w="56515" h="4248785">
                <a:moveTo>
                  <a:pt x="0" y="4248277"/>
                </a:moveTo>
                <a:lnTo>
                  <a:pt x="56388" y="4248277"/>
                </a:lnTo>
                <a:lnTo>
                  <a:pt x="56388" y="0"/>
                </a:lnTo>
                <a:lnTo>
                  <a:pt x="0" y="0"/>
                </a:lnTo>
                <a:lnTo>
                  <a:pt x="0" y="4248277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74581" y="1387221"/>
            <a:ext cx="18415" cy="4248785"/>
          </a:xfrm>
          <a:custGeom>
            <a:avLst/>
            <a:gdLst/>
            <a:ahLst/>
            <a:cxnLst/>
            <a:rect l="l" t="t" r="r" b="b"/>
            <a:pathLst>
              <a:path w="18415" h="4248785">
                <a:moveTo>
                  <a:pt x="0" y="4248277"/>
                </a:moveTo>
                <a:lnTo>
                  <a:pt x="18288" y="4248277"/>
                </a:lnTo>
                <a:lnTo>
                  <a:pt x="18288" y="0"/>
                </a:lnTo>
                <a:lnTo>
                  <a:pt x="0" y="0"/>
                </a:lnTo>
                <a:lnTo>
                  <a:pt x="0" y="4248277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23313" y="5635498"/>
            <a:ext cx="92963" cy="929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16277" y="5728461"/>
            <a:ext cx="7258684" cy="93345"/>
          </a:xfrm>
          <a:custGeom>
            <a:avLst/>
            <a:gdLst/>
            <a:ahLst/>
            <a:cxnLst/>
            <a:rect l="l" t="t" r="r" b="b"/>
            <a:pathLst>
              <a:path w="7258684" h="93345">
                <a:moveTo>
                  <a:pt x="0" y="92963"/>
                </a:moveTo>
                <a:lnTo>
                  <a:pt x="7258177" y="92963"/>
                </a:lnTo>
                <a:lnTo>
                  <a:pt x="7258177" y="0"/>
                </a:lnTo>
                <a:lnTo>
                  <a:pt x="0" y="0"/>
                </a:lnTo>
                <a:lnTo>
                  <a:pt x="0" y="92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16277" y="5710173"/>
            <a:ext cx="7258684" cy="18415"/>
          </a:xfrm>
          <a:custGeom>
            <a:avLst/>
            <a:gdLst/>
            <a:ahLst/>
            <a:cxnLst/>
            <a:rect l="l" t="t" r="r" b="b"/>
            <a:pathLst>
              <a:path w="7258684" h="18414">
                <a:moveTo>
                  <a:pt x="0" y="18287"/>
                </a:moveTo>
                <a:lnTo>
                  <a:pt x="7258177" y="18287"/>
                </a:lnTo>
                <a:lnTo>
                  <a:pt x="725817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16277" y="5653785"/>
            <a:ext cx="7258684" cy="56515"/>
          </a:xfrm>
          <a:custGeom>
            <a:avLst/>
            <a:gdLst/>
            <a:ahLst/>
            <a:cxnLst/>
            <a:rect l="l" t="t" r="r" b="b"/>
            <a:pathLst>
              <a:path w="7258684" h="56514">
                <a:moveTo>
                  <a:pt x="0" y="56387"/>
                </a:moveTo>
                <a:lnTo>
                  <a:pt x="7258177" y="56387"/>
                </a:lnTo>
                <a:lnTo>
                  <a:pt x="7258177" y="0"/>
                </a:lnTo>
                <a:lnTo>
                  <a:pt x="0" y="0"/>
                </a:lnTo>
                <a:lnTo>
                  <a:pt x="0" y="56387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16277" y="5635498"/>
            <a:ext cx="7258684" cy="18415"/>
          </a:xfrm>
          <a:custGeom>
            <a:avLst/>
            <a:gdLst/>
            <a:ahLst/>
            <a:cxnLst/>
            <a:rect l="l" t="t" r="r" b="b"/>
            <a:pathLst>
              <a:path w="7258684" h="18414">
                <a:moveTo>
                  <a:pt x="0" y="18287"/>
                </a:moveTo>
                <a:lnTo>
                  <a:pt x="7258177" y="18287"/>
                </a:lnTo>
                <a:lnTo>
                  <a:pt x="725817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74581" y="5635498"/>
            <a:ext cx="185928" cy="1859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40407" y="1406652"/>
            <a:ext cx="7239761" cy="42191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74189" y="1439544"/>
            <a:ext cx="7124700" cy="41052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45614" y="1410970"/>
            <a:ext cx="7181850" cy="4162425"/>
          </a:xfrm>
          <a:custGeom>
            <a:avLst/>
            <a:gdLst/>
            <a:ahLst/>
            <a:cxnLst/>
            <a:rect l="l" t="t" r="r" b="b"/>
            <a:pathLst>
              <a:path w="7181850" h="4162425">
                <a:moveTo>
                  <a:pt x="0" y="4162425"/>
                </a:moveTo>
                <a:lnTo>
                  <a:pt x="7181850" y="4162425"/>
                </a:lnTo>
                <a:lnTo>
                  <a:pt x="7181850" y="0"/>
                </a:lnTo>
                <a:lnTo>
                  <a:pt x="0" y="0"/>
                </a:lnTo>
                <a:lnTo>
                  <a:pt x="0" y="4162425"/>
                </a:lnTo>
                <a:close/>
              </a:path>
            </a:pathLst>
          </a:custGeom>
          <a:ln w="57150">
            <a:solidFill>
              <a:srgbClr val="FFD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xfrm>
            <a:off x="9170669" y="7112462"/>
            <a:ext cx="11029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31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</a:t>
            </a:r>
            <a:r>
              <a:rPr lang="tr-TR" spc="-5" dirty="0"/>
              <a:t>2</a:t>
            </a:r>
            <a:endParaRPr spc="-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xfrm>
            <a:off x="9170669" y="7112462"/>
            <a:ext cx="11029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32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</a:t>
            </a:r>
            <a:r>
              <a:rPr lang="tr-TR" spc="-5" dirty="0"/>
              <a:t>2</a:t>
            </a:r>
            <a:endParaRPr spc="-5" dirty="0"/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5A5A5754-C707-0BBF-6A4C-623BE00C5582}"/>
              </a:ext>
            </a:extLst>
          </p:cNvPr>
          <p:cNvSpPr txBox="1"/>
          <p:nvPr/>
        </p:nvSpPr>
        <p:spPr>
          <a:xfrm>
            <a:off x="2222500" y="1343025"/>
            <a:ext cx="53453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Öğretmen Defter Uygulaması </a:t>
            </a:r>
          </a:p>
          <a:p>
            <a:r>
              <a:rPr lang="tr-TR" dirty="0"/>
              <a:t>(Tek öğretmen tarafından)</a:t>
            </a:r>
          </a:p>
        </p:txBody>
      </p:sp>
      <p:pic>
        <p:nvPicPr>
          <p:cNvPr id="39" name="Resim 38">
            <a:extLst>
              <a:ext uri="{FF2B5EF4-FFF2-40B4-BE49-F238E27FC236}">
                <a16:creationId xmlns:a16="http://schemas.microsoft.com/office/drawing/2014/main" id="{BC34CFBA-0FAE-871A-5981-C8A2B884A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4100" y="2181225"/>
            <a:ext cx="3505200" cy="462202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xfrm>
            <a:off x="9170669" y="7112462"/>
            <a:ext cx="11029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33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</a:t>
            </a:r>
            <a:r>
              <a:rPr lang="tr-TR" spc="-5" dirty="0"/>
              <a:t>2</a:t>
            </a:r>
            <a:endParaRPr spc="-5" dirty="0"/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5A5A5754-C707-0BBF-6A4C-623BE00C5582}"/>
              </a:ext>
            </a:extLst>
          </p:cNvPr>
          <p:cNvSpPr txBox="1"/>
          <p:nvPr/>
        </p:nvSpPr>
        <p:spPr>
          <a:xfrm>
            <a:off x="1155700" y="1190625"/>
            <a:ext cx="8686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Dijital Yoklama ve anlık mobil bildirim </a:t>
            </a:r>
          </a:p>
          <a:p>
            <a:endParaRPr lang="tr-TR" dirty="0"/>
          </a:p>
          <a:p>
            <a:r>
              <a:rPr lang="tr-TR" dirty="0"/>
              <a:t>(Ders esnasında alınan yoklama anlık olarak velinin telefonuna bildirim olarak gidecek. Ücretsiz mobil Bildirim)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2999431-8BDC-D9EB-5A8C-749E99A75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4295" y="2787519"/>
            <a:ext cx="5329881" cy="335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722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xfrm>
            <a:off x="9170669" y="7112462"/>
            <a:ext cx="11029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34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</a:t>
            </a:r>
            <a:r>
              <a:rPr lang="tr-TR" spc="-5" dirty="0"/>
              <a:t>2</a:t>
            </a:r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5904557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924427" y="1043686"/>
            <a:ext cx="28441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MÜNAZARA</a:t>
            </a:r>
            <a:r>
              <a:rPr spc="-50" dirty="0"/>
              <a:t> </a:t>
            </a:r>
            <a:r>
              <a:rPr dirty="0"/>
              <a:t>EKİBİMİZ</a:t>
            </a:r>
          </a:p>
        </p:txBody>
      </p:sp>
      <p:sp>
        <p:nvSpPr>
          <p:cNvPr id="13" name="object 13"/>
          <p:cNvSpPr/>
          <p:nvPr/>
        </p:nvSpPr>
        <p:spPr>
          <a:xfrm>
            <a:off x="1147876" y="1469390"/>
            <a:ext cx="92964" cy="92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40840" y="1469390"/>
            <a:ext cx="8211184" cy="18415"/>
          </a:xfrm>
          <a:custGeom>
            <a:avLst/>
            <a:gdLst/>
            <a:ahLst/>
            <a:cxnLst/>
            <a:rect l="l" t="t" r="r" b="b"/>
            <a:pathLst>
              <a:path w="8211184" h="18415">
                <a:moveTo>
                  <a:pt x="0" y="18288"/>
                </a:moveTo>
                <a:lnTo>
                  <a:pt x="8210677" y="18288"/>
                </a:lnTo>
                <a:lnTo>
                  <a:pt x="8210677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40840" y="1487678"/>
            <a:ext cx="8211184" cy="56515"/>
          </a:xfrm>
          <a:custGeom>
            <a:avLst/>
            <a:gdLst/>
            <a:ahLst/>
            <a:cxnLst/>
            <a:rect l="l" t="t" r="r" b="b"/>
            <a:pathLst>
              <a:path w="8211184" h="56515">
                <a:moveTo>
                  <a:pt x="0" y="56388"/>
                </a:moveTo>
                <a:lnTo>
                  <a:pt x="8210677" y="56388"/>
                </a:lnTo>
                <a:lnTo>
                  <a:pt x="8210677" y="0"/>
                </a:lnTo>
                <a:lnTo>
                  <a:pt x="0" y="0"/>
                </a:lnTo>
                <a:lnTo>
                  <a:pt x="0" y="56388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40840" y="1544066"/>
            <a:ext cx="8211184" cy="18415"/>
          </a:xfrm>
          <a:custGeom>
            <a:avLst/>
            <a:gdLst/>
            <a:ahLst/>
            <a:cxnLst/>
            <a:rect l="l" t="t" r="r" b="b"/>
            <a:pathLst>
              <a:path w="8211184" h="18415">
                <a:moveTo>
                  <a:pt x="0" y="18288"/>
                </a:moveTo>
                <a:lnTo>
                  <a:pt x="8210677" y="18288"/>
                </a:lnTo>
                <a:lnTo>
                  <a:pt x="8210677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51593" y="1469390"/>
            <a:ext cx="92964" cy="929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47876" y="1562481"/>
            <a:ext cx="18415" cy="4058285"/>
          </a:xfrm>
          <a:custGeom>
            <a:avLst/>
            <a:gdLst/>
            <a:ahLst/>
            <a:cxnLst/>
            <a:rect l="l" t="t" r="r" b="b"/>
            <a:pathLst>
              <a:path w="18415" h="4058285">
                <a:moveTo>
                  <a:pt x="0" y="4057777"/>
                </a:moveTo>
                <a:lnTo>
                  <a:pt x="18287" y="4057777"/>
                </a:lnTo>
                <a:lnTo>
                  <a:pt x="18287" y="0"/>
                </a:lnTo>
                <a:lnTo>
                  <a:pt x="0" y="0"/>
                </a:lnTo>
                <a:lnTo>
                  <a:pt x="0" y="4057777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6164" y="1562481"/>
            <a:ext cx="56515" cy="4058285"/>
          </a:xfrm>
          <a:custGeom>
            <a:avLst/>
            <a:gdLst/>
            <a:ahLst/>
            <a:cxnLst/>
            <a:rect l="l" t="t" r="r" b="b"/>
            <a:pathLst>
              <a:path w="56515" h="4058285">
                <a:moveTo>
                  <a:pt x="0" y="4057777"/>
                </a:moveTo>
                <a:lnTo>
                  <a:pt x="56387" y="4057777"/>
                </a:lnTo>
                <a:lnTo>
                  <a:pt x="56387" y="0"/>
                </a:lnTo>
                <a:lnTo>
                  <a:pt x="0" y="0"/>
                </a:lnTo>
                <a:lnTo>
                  <a:pt x="0" y="4057777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22552" y="1562481"/>
            <a:ext cx="18415" cy="4058285"/>
          </a:xfrm>
          <a:custGeom>
            <a:avLst/>
            <a:gdLst/>
            <a:ahLst/>
            <a:cxnLst/>
            <a:rect l="l" t="t" r="r" b="b"/>
            <a:pathLst>
              <a:path w="18415" h="4058285">
                <a:moveTo>
                  <a:pt x="0" y="4057777"/>
                </a:moveTo>
                <a:lnTo>
                  <a:pt x="18287" y="4057777"/>
                </a:lnTo>
                <a:lnTo>
                  <a:pt x="18287" y="0"/>
                </a:lnTo>
                <a:lnTo>
                  <a:pt x="0" y="0"/>
                </a:lnTo>
                <a:lnTo>
                  <a:pt x="0" y="4057777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544557" y="1562481"/>
            <a:ext cx="93345" cy="4058285"/>
          </a:xfrm>
          <a:custGeom>
            <a:avLst/>
            <a:gdLst/>
            <a:ahLst/>
            <a:cxnLst/>
            <a:rect l="l" t="t" r="r" b="b"/>
            <a:pathLst>
              <a:path w="93345" h="4058285">
                <a:moveTo>
                  <a:pt x="0" y="4057777"/>
                </a:moveTo>
                <a:lnTo>
                  <a:pt x="92964" y="4057777"/>
                </a:lnTo>
                <a:lnTo>
                  <a:pt x="92964" y="0"/>
                </a:lnTo>
                <a:lnTo>
                  <a:pt x="0" y="0"/>
                </a:lnTo>
                <a:lnTo>
                  <a:pt x="0" y="40577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526269" y="1562481"/>
            <a:ext cx="18415" cy="4058285"/>
          </a:xfrm>
          <a:custGeom>
            <a:avLst/>
            <a:gdLst/>
            <a:ahLst/>
            <a:cxnLst/>
            <a:rect l="l" t="t" r="r" b="b"/>
            <a:pathLst>
              <a:path w="18415" h="4058285">
                <a:moveTo>
                  <a:pt x="0" y="4057777"/>
                </a:moveTo>
                <a:lnTo>
                  <a:pt x="18288" y="4057777"/>
                </a:lnTo>
                <a:lnTo>
                  <a:pt x="18288" y="0"/>
                </a:lnTo>
                <a:lnTo>
                  <a:pt x="0" y="0"/>
                </a:lnTo>
                <a:lnTo>
                  <a:pt x="0" y="4057777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469881" y="1562481"/>
            <a:ext cx="56515" cy="4058285"/>
          </a:xfrm>
          <a:custGeom>
            <a:avLst/>
            <a:gdLst/>
            <a:ahLst/>
            <a:cxnLst/>
            <a:rect l="l" t="t" r="r" b="b"/>
            <a:pathLst>
              <a:path w="56515" h="4058285">
                <a:moveTo>
                  <a:pt x="0" y="4057777"/>
                </a:moveTo>
                <a:lnTo>
                  <a:pt x="56388" y="4057777"/>
                </a:lnTo>
                <a:lnTo>
                  <a:pt x="56388" y="0"/>
                </a:lnTo>
                <a:lnTo>
                  <a:pt x="0" y="0"/>
                </a:lnTo>
                <a:lnTo>
                  <a:pt x="0" y="4057777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451593" y="1562481"/>
            <a:ext cx="18415" cy="4058285"/>
          </a:xfrm>
          <a:custGeom>
            <a:avLst/>
            <a:gdLst/>
            <a:ahLst/>
            <a:cxnLst/>
            <a:rect l="l" t="t" r="r" b="b"/>
            <a:pathLst>
              <a:path w="18415" h="4058285">
                <a:moveTo>
                  <a:pt x="0" y="4057777"/>
                </a:moveTo>
                <a:lnTo>
                  <a:pt x="18288" y="4057777"/>
                </a:lnTo>
                <a:lnTo>
                  <a:pt x="18288" y="0"/>
                </a:lnTo>
                <a:lnTo>
                  <a:pt x="0" y="0"/>
                </a:lnTo>
                <a:lnTo>
                  <a:pt x="0" y="4057777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47876" y="5620258"/>
            <a:ext cx="92964" cy="929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40840" y="5713222"/>
            <a:ext cx="8211184" cy="93345"/>
          </a:xfrm>
          <a:custGeom>
            <a:avLst/>
            <a:gdLst/>
            <a:ahLst/>
            <a:cxnLst/>
            <a:rect l="l" t="t" r="r" b="b"/>
            <a:pathLst>
              <a:path w="8211184" h="93345">
                <a:moveTo>
                  <a:pt x="0" y="92963"/>
                </a:moveTo>
                <a:lnTo>
                  <a:pt x="8210677" y="92963"/>
                </a:lnTo>
                <a:lnTo>
                  <a:pt x="8210677" y="0"/>
                </a:lnTo>
                <a:lnTo>
                  <a:pt x="0" y="0"/>
                </a:lnTo>
                <a:lnTo>
                  <a:pt x="0" y="92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40840" y="5694934"/>
            <a:ext cx="8211184" cy="18415"/>
          </a:xfrm>
          <a:custGeom>
            <a:avLst/>
            <a:gdLst/>
            <a:ahLst/>
            <a:cxnLst/>
            <a:rect l="l" t="t" r="r" b="b"/>
            <a:pathLst>
              <a:path w="8211184" h="18414">
                <a:moveTo>
                  <a:pt x="0" y="18287"/>
                </a:moveTo>
                <a:lnTo>
                  <a:pt x="8210677" y="18287"/>
                </a:lnTo>
                <a:lnTo>
                  <a:pt x="821067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40840" y="5638546"/>
            <a:ext cx="8211184" cy="56515"/>
          </a:xfrm>
          <a:custGeom>
            <a:avLst/>
            <a:gdLst/>
            <a:ahLst/>
            <a:cxnLst/>
            <a:rect l="l" t="t" r="r" b="b"/>
            <a:pathLst>
              <a:path w="8211184" h="56514">
                <a:moveTo>
                  <a:pt x="0" y="56388"/>
                </a:moveTo>
                <a:lnTo>
                  <a:pt x="8210677" y="56388"/>
                </a:lnTo>
                <a:lnTo>
                  <a:pt x="8210677" y="0"/>
                </a:lnTo>
                <a:lnTo>
                  <a:pt x="0" y="0"/>
                </a:lnTo>
                <a:lnTo>
                  <a:pt x="0" y="56388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40840" y="5620258"/>
            <a:ext cx="8211184" cy="18415"/>
          </a:xfrm>
          <a:custGeom>
            <a:avLst/>
            <a:gdLst/>
            <a:ahLst/>
            <a:cxnLst/>
            <a:rect l="l" t="t" r="r" b="b"/>
            <a:pathLst>
              <a:path w="8211184" h="18414">
                <a:moveTo>
                  <a:pt x="0" y="18287"/>
                </a:moveTo>
                <a:lnTo>
                  <a:pt x="8210677" y="18287"/>
                </a:lnTo>
                <a:lnTo>
                  <a:pt x="8210677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451593" y="5620258"/>
            <a:ext cx="185927" cy="1859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64919" y="1581912"/>
            <a:ext cx="8183118" cy="40393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97939" y="1614805"/>
            <a:ext cx="8067675" cy="3924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69364" y="1586230"/>
            <a:ext cx="8124825" cy="3981450"/>
          </a:xfrm>
          <a:custGeom>
            <a:avLst/>
            <a:gdLst/>
            <a:ahLst/>
            <a:cxnLst/>
            <a:rect l="l" t="t" r="r" b="b"/>
            <a:pathLst>
              <a:path w="8124825" h="3981450">
                <a:moveTo>
                  <a:pt x="0" y="3981450"/>
                </a:moveTo>
                <a:lnTo>
                  <a:pt x="8124825" y="3981450"/>
                </a:lnTo>
                <a:lnTo>
                  <a:pt x="8124825" y="0"/>
                </a:lnTo>
                <a:lnTo>
                  <a:pt x="0" y="0"/>
                </a:lnTo>
                <a:lnTo>
                  <a:pt x="0" y="3981450"/>
                </a:lnTo>
                <a:close/>
              </a:path>
            </a:pathLst>
          </a:custGeom>
          <a:ln w="57150">
            <a:solidFill>
              <a:srgbClr val="FFD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xfrm>
            <a:off x="9170669" y="7112462"/>
            <a:ext cx="11029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35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</a:t>
            </a:r>
            <a:r>
              <a:rPr lang="tr-TR" spc="-5" dirty="0"/>
              <a:t>2</a:t>
            </a:r>
            <a:endParaRPr spc="-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73782" y="1574038"/>
            <a:ext cx="55422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Times New Roman"/>
                <a:cs typeface="Times New Roman"/>
              </a:rPr>
              <a:t>“HAYATA </a:t>
            </a:r>
            <a:r>
              <a:rPr sz="1400" b="1" dirty="0">
                <a:latin typeface="Times New Roman"/>
                <a:cs typeface="Times New Roman"/>
              </a:rPr>
              <a:t>BU </a:t>
            </a:r>
            <a:r>
              <a:rPr sz="1400" b="1" spc="-5" dirty="0">
                <a:latin typeface="Times New Roman"/>
                <a:cs typeface="Times New Roman"/>
              </a:rPr>
              <a:t>PENCEREDEN BAKMAYA VARIM”</a:t>
            </a:r>
            <a:r>
              <a:rPr sz="1400" b="1" spc="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PROJEMİZDEN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85976" y="1908302"/>
            <a:ext cx="92964" cy="929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78889" y="1908302"/>
            <a:ext cx="8134984" cy="18415"/>
          </a:xfrm>
          <a:custGeom>
            <a:avLst/>
            <a:gdLst/>
            <a:ahLst/>
            <a:cxnLst/>
            <a:rect l="l" t="t" r="r" b="b"/>
            <a:pathLst>
              <a:path w="8134984" h="18414">
                <a:moveTo>
                  <a:pt x="0" y="18288"/>
                </a:moveTo>
                <a:lnTo>
                  <a:pt x="8134477" y="18288"/>
                </a:lnTo>
                <a:lnTo>
                  <a:pt x="8134477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78889" y="1926590"/>
            <a:ext cx="8134984" cy="56515"/>
          </a:xfrm>
          <a:custGeom>
            <a:avLst/>
            <a:gdLst/>
            <a:ahLst/>
            <a:cxnLst/>
            <a:rect l="l" t="t" r="r" b="b"/>
            <a:pathLst>
              <a:path w="8134984" h="56514">
                <a:moveTo>
                  <a:pt x="0" y="56388"/>
                </a:moveTo>
                <a:lnTo>
                  <a:pt x="8134477" y="56388"/>
                </a:lnTo>
                <a:lnTo>
                  <a:pt x="8134477" y="0"/>
                </a:lnTo>
                <a:lnTo>
                  <a:pt x="0" y="0"/>
                </a:lnTo>
                <a:lnTo>
                  <a:pt x="0" y="56388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78889" y="1982978"/>
            <a:ext cx="8134984" cy="18415"/>
          </a:xfrm>
          <a:custGeom>
            <a:avLst/>
            <a:gdLst/>
            <a:ahLst/>
            <a:cxnLst/>
            <a:rect l="l" t="t" r="r" b="b"/>
            <a:pathLst>
              <a:path w="8134984" h="18414">
                <a:moveTo>
                  <a:pt x="0" y="18288"/>
                </a:moveTo>
                <a:lnTo>
                  <a:pt x="8134477" y="18288"/>
                </a:lnTo>
                <a:lnTo>
                  <a:pt x="8134477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13493" y="1908302"/>
            <a:ext cx="92964" cy="929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85976" y="2001393"/>
            <a:ext cx="18415" cy="3943985"/>
          </a:xfrm>
          <a:custGeom>
            <a:avLst/>
            <a:gdLst/>
            <a:ahLst/>
            <a:cxnLst/>
            <a:rect l="l" t="t" r="r" b="b"/>
            <a:pathLst>
              <a:path w="18415" h="3943985">
                <a:moveTo>
                  <a:pt x="0" y="3943477"/>
                </a:moveTo>
                <a:lnTo>
                  <a:pt x="18287" y="3943477"/>
                </a:lnTo>
                <a:lnTo>
                  <a:pt x="18287" y="0"/>
                </a:lnTo>
                <a:lnTo>
                  <a:pt x="0" y="0"/>
                </a:lnTo>
                <a:lnTo>
                  <a:pt x="0" y="3943477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04264" y="2001393"/>
            <a:ext cx="56515" cy="3943985"/>
          </a:xfrm>
          <a:custGeom>
            <a:avLst/>
            <a:gdLst/>
            <a:ahLst/>
            <a:cxnLst/>
            <a:rect l="l" t="t" r="r" b="b"/>
            <a:pathLst>
              <a:path w="56515" h="3943985">
                <a:moveTo>
                  <a:pt x="0" y="3943477"/>
                </a:moveTo>
                <a:lnTo>
                  <a:pt x="56387" y="3943477"/>
                </a:lnTo>
                <a:lnTo>
                  <a:pt x="56387" y="0"/>
                </a:lnTo>
                <a:lnTo>
                  <a:pt x="0" y="0"/>
                </a:lnTo>
                <a:lnTo>
                  <a:pt x="0" y="3943477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60652" y="2001393"/>
            <a:ext cx="18415" cy="3943985"/>
          </a:xfrm>
          <a:custGeom>
            <a:avLst/>
            <a:gdLst/>
            <a:ahLst/>
            <a:cxnLst/>
            <a:rect l="l" t="t" r="r" b="b"/>
            <a:pathLst>
              <a:path w="18415" h="3943985">
                <a:moveTo>
                  <a:pt x="0" y="3943477"/>
                </a:moveTo>
                <a:lnTo>
                  <a:pt x="18287" y="3943477"/>
                </a:lnTo>
                <a:lnTo>
                  <a:pt x="18287" y="0"/>
                </a:lnTo>
                <a:lnTo>
                  <a:pt x="0" y="0"/>
                </a:lnTo>
                <a:lnTo>
                  <a:pt x="0" y="3943477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506457" y="2001393"/>
            <a:ext cx="93345" cy="3943985"/>
          </a:xfrm>
          <a:custGeom>
            <a:avLst/>
            <a:gdLst/>
            <a:ahLst/>
            <a:cxnLst/>
            <a:rect l="l" t="t" r="r" b="b"/>
            <a:pathLst>
              <a:path w="93345" h="3943985">
                <a:moveTo>
                  <a:pt x="0" y="3943477"/>
                </a:moveTo>
                <a:lnTo>
                  <a:pt x="92964" y="3943477"/>
                </a:lnTo>
                <a:lnTo>
                  <a:pt x="92964" y="0"/>
                </a:lnTo>
                <a:lnTo>
                  <a:pt x="0" y="0"/>
                </a:lnTo>
                <a:lnTo>
                  <a:pt x="0" y="39434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488169" y="2001393"/>
            <a:ext cx="18415" cy="3943985"/>
          </a:xfrm>
          <a:custGeom>
            <a:avLst/>
            <a:gdLst/>
            <a:ahLst/>
            <a:cxnLst/>
            <a:rect l="l" t="t" r="r" b="b"/>
            <a:pathLst>
              <a:path w="18415" h="3943985">
                <a:moveTo>
                  <a:pt x="0" y="3943477"/>
                </a:moveTo>
                <a:lnTo>
                  <a:pt x="18288" y="3943477"/>
                </a:lnTo>
                <a:lnTo>
                  <a:pt x="18288" y="0"/>
                </a:lnTo>
                <a:lnTo>
                  <a:pt x="0" y="0"/>
                </a:lnTo>
                <a:lnTo>
                  <a:pt x="0" y="3943477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431781" y="2001393"/>
            <a:ext cx="56515" cy="3943985"/>
          </a:xfrm>
          <a:custGeom>
            <a:avLst/>
            <a:gdLst/>
            <a:ahLst/>
            <a:cxnLst/>
            <a:rect l="l" t="t" r="r" b="b"/>
            <a:pathLst>
              <a:path w="56515" h="3943985">
                <a:moveTo>
                  <a:pt x="0" y="3943477"/>
                </a:moveTo>
                <a:lnTo>
                  <a:pt x="56388" y="3943477"/>
                </a:lnTo>
                <a:lnTo>
                  <a:pt x="56388" y="0"/>
                </a:lnTo>
                <a:lnTo>
                  <a:pt x="0" y="0"/>
                </a:lnTo>
                <a:lnTo>
                  <a:pt x="0" y="3943477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413493" y="2001393"/>
            <a:ext cx="18415" cy="3943985"/>
          </a:xfrm>
          <a:custGeom>
            <a:avLst/>
            <a:gdLst/>
            <a:ahLst/>
            <a:cxnLst/>
            <a:rect l="l" t="t" r="r" b="b"/>
            <a:pathLst>
              <a:path w="18415" h="3943985">
                <a:moveTo>
                  <a:pt x="0" y="3943477"/>
                </a:moveTo>
                <a:lnTo>
                  <a:pt x="18288" y="3943477"/>
                </a:lnTo>
                <a:lnTo>
                  <a:pt x="18288" y="0"/>
                </a:lnTo>
                <a:lnTo>
                  <a:pt x="0" y="0"/>
                </a:lnTo>
                <a:lnTo>
                  <a:pt x="0" y="3943477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85976" y="5944870"/>
            <a:ext cx="92964" cy="929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78889" y="6037783"/>
            <a:ext cx="8134984" cy="93345"/>
          </a:xfrm>
          <a:custGeom>
            <a:avLst/>
            <a:gdLst/>
            <a:ahLst/>
            <a:cxnLst/>
            <a:rect l="l" t="t" r="r" b="b"/>
            <a:pathLst>
              <a:path w="8134984" h="93345">
                <a:moveTo>
                  <a:pt x="0" y="93268"/>
                </a:moveTo>
                <a:lnTo>
                  <a:pt x="8134477" y="93268"/>
                </a:lnTo>
                <a:lnTo>
                  <a:pt x="8134477" y="0"/>
                </a:lnTo>
                <a:lnTo>
                  <a:pt x="0" y="0"/>
                </a:lnTo>
                <a:lnTo>
                  <a:pt x="0" y="932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78889" y="6019546"/>
            <a:ext cx="8134984" cy="18415"/>
          </a:xfrm>
          <a:custGeom>
            <a:avLst/>
            <a:gdLst/>
            <a:ahLst/>
            <a:cxnLst/>
            <a:rect l="l" t="t" r="r" b="b"/>
            <a:pathLst>
              <a:path w="8134984" h="18414">
                <a:moveTo>
                  <a:pt x="0" y="18288"/>
                </a:moveTo>
                <a:lnTo>
                  <a:pt x="8134477" y="18288"/>
                </a:lnTo>
                <a:lnTo>
                  <a:pt x="8134477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78889" y="5963158"/>
            <a:ext cx="8134984" cy="56515"/>
          </a:xfrm>
          <a:custGeom>
            <a:avLst/>
            <a:gdLst/>
            <a:ahLst/>
            <a:cxnLst/>
            <a:rect l="l" t="t" r="r" b="b"/>
            <a:pathLst>
              <a:path w="8134984" h="56514">
                <a:moveTo>
                  <a:pt x="0" y="56387"/>
                </a:moveTo>
                <a:lnTo>
                  <a:pt x="8134477" y="56387"/>
                </a:lnTo>
                <a:lnTo>
                  <a:pt x="8134477" y="0"/>
                </a:lnTo>
                <a:lnTo>
                  <a:pt x="0" y="0"/>
                </a:lnTo>
                <a:lnTo>
                  <a:pt x="0" y="56387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78889" y="5944870"/>
            <a:ext cx="8134984" cy="18415"/>
          </a:xfrm>
          <a:custGeom>
            <a:avLst/>
            <a:gdLst/>
            <a:ahLst/>
            <a:cxnLst/>
            <a:rect l="l" t="t" r="r" b="b"/>
            <a:pathLst>
              <a:path w="8134984" h="18414">
                <a:moveTo>
                  <a:pt x="0" y="18288"/>
                </a:moveTo>
                <a:lnTo>
                  <a:pt x="8134477" y="18288"/>
                </a:lnTo>
                <a:lnTo>
                  <a:pt x="8134477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413493" y="5944819"/>
            <a:ext cx="185927" cy="1862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03019" y="2019300"/>
            <a:ext cx="8106918" cy="39159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36039" y="2052827"/>
            <a:ext cx="7991475" cy="38004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07464" y="2024253"/>
            <a:ext cx="8048625" cy="3857625"/>
          </a:xfrm>
          <a:custGeom>
            <a:avLst/>
            <a:gdLst/>
            <a:ahLst/>
            <a:cxnLst/>
            <a:rect l="l" t="t" r="r" b="b"/>
            <a:pathLst>
              <a:path w="8048625" h="3857625">
                <a:moveTo>
                  <a:pt x="0" y="3857625"/>
                </a:moveTo>
                <a:lnTo>
                  <a:pt x="8048625" y="3857625"/>
                </a:lnTo>
                <a:lnTo>
                  <a:pt x="8048625" y="0"/>
                </a:lnTo>
                <a:lnTo>
                  <a:pt x="0" y="0"/>
                </a:lnTo>
                <a:lnTo>
                  <a:pt x="0" y="3857625"/>
                </a:lnTo>
                <a:close/>
              </a:path>
            </a:pathLst>
          </a:custGeom>
          <a:ln w="57150">
            <a:solidFill>
              <a:srgbClr val="FFD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xfrm>
            <a:off x="9170669" y="7112462"/>
            <a:ext cx="11029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36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</a:t>
            </a:r>
            <a:r>
              <a:rPr lang="tr-TR" spc="-5" dirty="0"/>
              <a:t>2</a:t>
            </a:r>
            <a:endParaRPr spc="-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79066" y="1223518"/>
            <a:ext cx="63277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“HAYATA BU PENCEREDEN BAKMAYA VARIM”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PROJEMİZDEN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98803" y="1586738"/>
            <a:ext cx="93268" cy="92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92072" y="1586738"/>
            <a:ext cx="8307070" cy="18415"/>
          </a:xfrm>
          <a:custGeom>
            <a:avLst/>
            <a:gdLst/>
            <a:ahLst/>
            <a:cxnLst/>
            <a:rect l="l" t="t" r="r" b="b"/>
            <a:pathLst>
              <a:path w="8307070" h="18415">
                <a:moveTo>
                  <a:pt x="0" y="18288"/>
                </a:moveTo>
                <a:lnTo>
                  <a:pt x="8306689" y="18288"/>
                </a:lnTo>
                <a:lnTo>
                  <a:pt x="8306689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92072" y="1605026"/>
            <a:ext cx="8307070" cy="56515"/>
          </a:xfrm>
          <a:custGeom>
            <a:avLst/>
            <a:gdLst/>
            <a:ahLst/>
            <a:cxnLst/>
            <a:rect l="l" t="t" r="r" b="b"/>
            <a:pathLst>
              <a:path w="8307070" h="56514">
                <a:moveTo>
                  <a:pt x="0" y="56388"/>
                </a:moveTo>
                <a:lnTo>
                  <a:pt x="8306689" y="56388"/>
                </a:lnTo>
                <a:lnTo>
                  <a:pt x="8306689" y="0"/>
                </a:lnTo>
                <a:lnTo>
                  <a:pt x="0" y="0"/>
                </a:lnTo>
                <a:lnTo>
                  <a:pt x="0" y="56388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92072" y="1661414"/>
            <a:ext cx="8307070" cy="18415"/>
          </a:xfrm>
          <a:custGeom>
            <a:avLst/>
            <a:gdLst/>
            <a:ahLst/>
            <a:cxnLst/>
            <a:rect l="l" t="t" r="r" b="b"/>
            <a:pathLst>
              <a:path w="8307070" h="18414">
                <a:moveTo>
                  <a:pt x="0" y="18288"/>
                </a:moveTo>
                <a:lnTo>
                  <a:pt x="8306689" y="18288"/>
                </a:lnTo>
                <a:lnTo>
                  <a:pt x="8306689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98838" y="1586738"/>
            <a:ext cx="92964" cy="929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98803" y="1679829"/>
            <a:ext cx="18415" cy="4116070"/>
          </a:xfrm>
          <a:custGeom>
            <a:avLst/>
            <a:gdLst/>
            <a:ahLst/>
            <a:cxnLst/>
            <a:rect l="l" t="t" r="r" b="b"/>
            <a:pathLst>
              <a:path w="18415" h="4116070">
                <a:moveTo>
                  <a:pt x="0" y="4115688"/>
                </a:moveTo>
                <a:lnTo>
                  <a:pt x="18287" y="4115688"/>
                </a:lnTo>
                <a:lnTo>
                  <a:pt x="18287" y="0"/>
                </a:lnTo>
                <a:lnTo>
                  <a:pt x="0" y="0"/>
                </a:lnTo>
                <a:lnTo>
                  <a:pt x="0" y="4115688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17091" y="1679829"/>
            <a:ext cx="57150" cy="4116070"/>
          </a:xfrm>
          <a:custGeom>
            <a:avLst/>
            <a:gdLst/>
            <a:ahLst/>
            <a:cxnLst/>
            <a:rect l="l" t="t" r="r" b="b"/>
            <a:pathLst>
              <a:path w="57150" h="4116070">
                <a:moveTo>
                  <a:pt x="0" y="4115688"/>
                </a:moveTo>
                <a:lnTo>
                  <a:pt x="56692" y="4115688"/>
                </a:lnTo>
                <a:lnTo>
                  <a:pt x="56692" y="0"/>
                </a:lnTo>
                <a:lnTo>
                  <a:pt x="0" y="0"/>
                </a:lnTo>
                <a:lnTo>
                  <a:pt x="0" y="4115688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73784" y="1679829"/>
            <a:ext cx="18415" cy="4116070"/>
          </a:xfrm>
          <a:custGeom>
            <a:avLst/>
            <a:gdLst/>
            <a:ahLst/>
            <a:cxnLst/>
            <a:rect l="l" t="t" r="r" b="b"/>
            <a:pathLst>
              <a:path w="18415" h="4116070">
                <a:moveTo>
                  <a:pt x="0" y="4115688"/>
                </a:moveTo>
                <a:lnTo>
                  <a:pt x="18287" y="4115688"/>
                </a:lnTo>
                <a:lnTo>
                  <a:pt x="18287" y="0"/>
                </a:lnTo>
                <a:lnTo>
                  <a:pt x="0" y="0"/>
                </a:lnTo>
                <a:lnTo>
                  <a:pt x="0" y="4115688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591802" y="1679829"/>
            <a:ext cx="93345" cy="4116070"/>
          </a:xfrm>
          <a:custGeom>
            <a:avLst/>
            <a:gdLst/>
            <a:ahLst/>
            <a:cxnLst/>
            <a:rect l="l" t="t" r="r" b="b"/>
            <a:pathLst>
              <a:path w="93345" h="4116070">
                <a:moveTo>
                  <a:pt x="0" y="4115688"/>
                </a:moveTo>
                <a:lnTo>
                  <a:pt x="92964" y="4115688"/>
                </a:lnTo>
                <a:lnTo>
                  <a:pt x="92964" y="0"/>
                </a:lnTo>
                <a:lnTo>
                  <a:pt x="0" y="0"/>
                </a:lnTo>
                <a:lnTo>
                  <a:pt x="0" y="41156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573514" y="1679829"/>
            <a:ext cx="18415" cy="4116070"/>
          </a:xfrm>
          <a:custGeom>
            <a:avLst/>
            <a:gdLst/>
            <a:ahLst/>
            <a:cxnLst/>
            <a:rect l="l" t="t" r="r" b="b"/>
            <a:pathLst>
              <a:path w="18415" h="4116070">
                <a:moveTo>
                  <a:pt x="0" y="4115688"/>
                </a:moveTo>
                <a:lnTo>
                  <a:pt x="18288" y="4115688"/>
                </a:lnTo>
                <a:lnTo>
                  <a:pt x="18288" y="0"/>
                </a:lnTo>
                <a:lnTo>
                  <a:pt x="0" y="0"/>
                </a:lnTo>
                <a:lnTo>
                  <a:pt x="0" y="4115688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517126" y="1679829"/>
            <a:ext cx="56515" cy="4116070"/>
          </a:xfrm>
          <a:custGeom>
            <a:avLst/>
            <a:gdLst/>
            <a:ahLst/>
            <a:cxnLst/>
            <a:rect l="l" t="t" r="r" b="b"/>
            <a:pathLst>
              <a:path w="56515" h="4116070">
                <a:moveTo>
                  <a:pt x="0" y="4115688"/>
                </a:moveTo>
                <a:lnTo>
                  <a:pt x="56388" y="4115688"/>
                </a:lnTo>
                <a:lnTo>
                  <a:pt x="56388" y="0"/>
                </a:lnTo>
                <a:lnTo>
                  <a:pt x="0" y="0"/>
                </a:lnTo>
                <a:lnTo>
                  <a:pt x="0" y="4115688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498838" y="1679829"/>
            <a:ext cx="18415" cy="4116070"/>
          </a:xfrm>
          <a:custGeom>
            <a:avLst/>
            <a:gdLst/>
            <a:ahLst/>
            <a:cxnLst/>
            <a:rect l="l" t="t" r="r" b="b"/>
            <a:pathLst>
              <a:path w="18415" h="4116070">
                <a:moveTo>
                  <a:pt x="0" y="4115688"/>
                </a:moveTo>
                <a:lnTo>
                  <a:pt x="18286" y="4115688"/>
                </a:lnTo>
                <a:lnTo>
                  <a:pt x="18286" y="0"/>
                </a:lnTo>
                <a:lnTo>
                  <a:pt x="0" y="0"/>
                </a:lnTo>
                <a:lnTo>
                  <a:pt x="0" y="4115688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98803" y="5795517"/>
            <a:ext cx="93268" cy="929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92072" y="5888482"/>
            <a:ext cx="8307070" cy="93345"/>
          </a:xfrm>
          <a:custGeom>
            <a:avLst/>
            <a:gdLst/>
            <a:ahLst/>
            <a:cxnLst/>
            <a:rect l="l" t="t" r="r" b="b"/>
            <a:pathLst>
              <a:path w="8307070" h="93345">
                <a:moveTo>
                  <a:pt x="0" y="92963"/>
                </a:moveTo>
                <a:lnTo>
                  <a:pt x="8306689" y="92963"/>
                </a:lnTo>
                <a:lnTo>
                  <a:pt x="8306689" y="0"/>
                </a:lnTo>
                <a:lnTo>
                  <a:pt x="0" y="0"/>
                </a:lnTo>
                <a:lnTo>
                  <a:pt x="0" y="92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92072" y="5870194"/>
            <a:ext cx="8307070" cy="18415"/>
          </a:xfrm>
          <a:custGeom>
            <a:avLst/>
            <a:gdLst/>
            <a:ahLst/>
            <a:cxnLst/>
            <a:rect l="l" t="t" r="r" b="b"/>
            <a:pathLst>
              <a:path w="8307070" h="18414">
                <a:moveTo>
                  <a:pt x="0" y="18288"/>
                </a:moveTo>
                <a:lnTo>
                  <a:pt x="8306689" y="18288"/>
                </a:lnTo>
                <a:lnTo>
                  <a:pt x="8306689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92072" y="5813805"/>
            <a:ext cx="8307070" cy="56515"/>
          </a:xfrm>
          <a:custGeom>
            <a:avLst/>
            <a:gdLst/>
            <a:ahLst/>
            <a:cxnLst/>
            <a:rect l="l" t="t" r="r" b="b"/>
            <a:pathLst>
              <a:path w="8307070" h="56514">
                <a:moveTo>
                  <a:pt x="0" y="56387"/>
                </a:moveTo>
                <a:lnTo>
                  <a:pt x="8306689" y="56387"/>
                </a:lnTo>
                <a:lnTo>
                  <a:pt x="8306689" y="0"/>
                </a:lnTo>
                <a:lnTo>
                  <a:pt x="0" y="0"/>
                </a:lnTo>
                <a:lnTo>
                  <a:pt x="0" y="56387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92072" y="5795517"/>
            <a:ext cx="8307070" cy="18415"/>
          </a:xfrm>
          <a:custGeom>
            <a:avLst/>
            <a:gdLst/>
            <a:ahLst/>
            <a:cxnLst/>
            <a:rect l="l" t="t" r="r" b="b"/>
            <a:pathLst>
              <a:path w="8307070" h="18414">
                <a:moveTo>
                  <a:pt x="0" y="18288"/>
                </a:moveTo>
                <a:lnTo>
                  <a:pt x="8306689" y="18288"/>
                </a:lnTo>
                <a:lnTo>
                  <a:pt x="8306689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498838" y="5795517"/>
            <a:ext cx="185927" cy="1859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17675" y="1697736"/>
            <a:ext cx="8277606" cy="40881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50314" y="1731644"/>
            <a:ext cx="8162925" cy="39719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21739" y="1703070"/>
            <a:ext cx="8220075" cy="4029075"/>
          </a:xfrm>
          <a:custGeom>
            <a:avLst/>
            <a:gdLst/>
            <a:ahLst/>
            <a:cxnLst/>
            <a:rect l="l" t="t" r="r" b="b"/>
            <a:pathLst>
              <a:path w="8220075" h="4029075">
                <a:moveTo>
                  <a:pt x="0" y="4029075"/>
                </a:moveTo>
                <a:lnTo>
                  <a:pt x="8220075" y="4029075"/>
                </a:lnTo>
                <a:lnTo>
                  <a:pt x="8220075" y="0"/>
                </a:lnTo>
                <a:lnTo>
                  <a:pt x="0" y="0"/>
                </a:lnTo>
                <a:lnTo>
                  <a:pt x="0" y="4029075"/>
                </a:lnTo>
                <a:close/>
              </a:path>
            </a:pathLst>
          </a:custGeom>
          <a:ln w="57150">
            <a:solidFill>
              <a:srgbClr val="FFD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xfrm>
            <a:off x="9170669" y="7112462"/>
            <a:ext cx="11029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37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</a:t>
            </a:r>
            <a:r>
              <a:rPr lang="tr-TR" spc="-5" dirty="0"/>
              <a:t>2</a:t>
            </a:r>
            <a:endParaRPr spc="-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516125" y="1043686"/>
            <a:ext cx="7660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‘</a:t>
            </a:r>
            <a:r>
              <a:rPr dirty="0">
                <a:solidFill>
                  <a:srgbClr val="FF0000"/>
                </a:solidFill>
              </a:rPr>
              <a:t>’KİGAL </a:t>
            </a:r>
            <a:r>
              <a:rPr spc="-5" dirty="0">
                <a:solidFill>
                  <a:srgbClr val="FF0000"/>
                </a:solidFill>
              </a:rPr>
              <a:t>Okuyan </a:t>
            </a:r>
            <a:r>
              <a:rPr dirty="0">
                <a:solidFill>
                  <a:srgbClr val="FF0000"/>
                </a:solidFill>
              </a:rPr>
              <a:t>ve </a:t>
            </a:r>
            <a:r>
              <a:rPr spc="-5" dirty="0">
                <a:solidFill>
                  <a:srgbClr val="FF0000"/>
                </a:solidFill>
              </a:rPr>
              <a:t>Yazan </a:t>
            </a:r>
            <a:r>
              <a:rPr dirty="0">
                <a:solidFill>
                  <a:srgbClr val="FF0000"/>
                </a:solidFill>
              </a:rPr>
              <a:t>Genç </a:t>
            </a:r>
            <a:r>
              <a:rPr spc="-5" dirty="0">
                <a:solidFill>
                  <a:srgbClr val="FF0000"/>
                </a:solidFill>
              </a:rPr>
              <a:t>Yazarlar</a:t>
            </a:r>
            <a:r>
              <a:rPr spc="-5" dirty="0"/>
              <a:t>’’ ADANA TÜYAP</a:t>
            </a:r>
            <a:r>
              <a:rPr dirty="0"/>
              <a:t> </a:t>
            </a:r>
            <a:r>
              <a:rPr spc="-5" dirty="0"/>
              <a:t>FUARI</a:t>
            </a:r>
          </a:p>
        </p:txBody>
      </p:sp>
      <p:sp>
        <p:nvSpPr>
          <p:cNvPr id="13" name="object 13"/>
          <p:cNvSpPr/>
          <p:nvPr/>
        </p:nvSpPr>
        <p:spPr>
          <a:xfrm>
            <a:off x="992124" y="1469390"/>
            <a:ext cx="92963" cy="92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85088" y="1469390"/>
            <a:ext cx="8522335" cy="18415"/>
          </a:xfrm>
          <a:custGeom>
            <a:avLst/>
            <a:gdLst/>
            <a:ahLst/>
            <a:cxnLst/>
            <a:rect l="l" t="t" r="r" b="b"/>
            <a:pathLst>
              <a:path w="8522335" h="18415">
                <a:moveTo>
                  <a:pt x="0" y="18288"/>
                </a:moveTo>
                <a:lnTo>
                  <a:pt x="8521954" y="18288"/>
                </a:lnTo>
                <a:lnTo>
                  <a:pt x="852195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85088" y="1487678"/>
            <a:ext cx="8522335" cy="56515"/>
          </a:xfrm>
          <a:custGeom>
            <a:avLst/>
            <a:gdLst/>
            <a:ahLst/>
            <a:cxnLst/>
            <a:rect l="l" t="t" r="r" b="b"/>
            <a:pathLst>
              <a:path w="8522335" h="56515">
                <a:moveTo>
                  <a:pt x="0" y="56388"/>
                </a:moveTo>
                <a:lnTo>
                  <a:pt x="8521954" y="56388"/>
                </a:lnTo>
                <a:lnTo>
                  <a:pt x="8521954" y="0"/>
                </a:lnTo>
                <a:lnTo>
                  <a:pt x="0" y="0"/>
                </a:lnTo>
                <a:lnTo>
                  <a:pt x="0" y="56388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85088" y="1544066"/>
            <a:ext cx="8522335" cy="18415"/>
          </a:xfrm>
          <a:custGeom>
            <a:avLst/>
            <a:gdLst/>
            <a:ahLst/>
            <a:cxnLst/>
            <a:rect l="l" t="t" r="r" b="b"/>
            <a:pathLst>
              <a:path w="8522335" h="18415">
                <a:moveTo>
                  <a:pt x="0" y="18288"/>
                </a:moveTo>
                <a:lnTo>
                  <a:pt x="8521954" y="18288"/>
                </a:lnTo>
                <a:lnTo>
                  <a:pt x="852195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607042" y="1469390"/>
            <a:ext cx="92964" cy="929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2124" y="1562481"/>
            <a:ext cx="18415" cy="4058285"/>
          </a:xfrm>
          <a:custGeom>
            <a:avLst/>
            <a:gdLst/>
            <a:ahLst/>
            <a:cxnLst/>
            <a:rect l="l" t="t" r="r" b="b"/>
            <a:pathLst>
              <a:path w="18415" h="4058285">
                <a:moveTo>
                  <a:pt x="0" y="4057777"/>
                </a:moveTo>
                <a:lnTo>
                  <a:pt x="18287" y="4057777"/>
                </a:lnTo>
                <a:lnTo>
                  <a:pt x="18287" y="0"/>
                </a:lnTo>
                <a:lnTo>
                  <a:pt x="0" y="0"/>
                </a:lnTo>
                <a:lnTo>
                  <a:pt x="0" y="4057777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10411" y="1562481"/>
            <a:ext cx="56515" cy="4058285"/>
          </a:xfrm>
          <a:custGeom>
            <a:avLst/>
            <a:gdLst/>
            <a:ahLst/>
            <a:cxnLst/>
            <a:rect l="l" t="t" r="r" b="b"/>
            <a:pathLst>
              <a:path w="56515" h="4058285">
                <a:moveTo>
                  <a:pt x="0" y="4057777"/>
                </a:moveTo>
                <a:lnTo>
                  <a:pt x="56387" y="4057777"/>
                </a:lnTo>
                <a:lnTo>
                  <a:pt x="56387" y="0"/>
                </a:lnTo>
                <a:lnTo>
                  <a:pt x="0" y="0"/>
                </a:lnTo>
                <a:lnTo>
                  <a:pt x="0" y="4057777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66800" y="1562481"/>
            <a:ext cx="18415" cy="4058285"/>
          </a:xfrm>
          <a:custGeom>
            <a:avLst/>
            <a:gdLst/>
            <a:ahLst/>
            <a:cxnLst/>
            <a:rect l="l" t="t" r="r" b="b"/>
            <a:pathLst>
              <a:path w="18415" h="4058285">
                <a:moveTo>
                  <a:pt x="0" y="4057777"/>
                </a:moveTo>
                <a:lnTo>
                  <a:pt x="18287" y="4057777"/>
                </a:lnTo>
                <a:lnTo>
                  <a:pt x="18287" y="0"/>
                </a:lnTo>
                <a:lnTo>
                  <a:pt x="0" y="0"/>
                </a:lnTo>
                <a:lnTo>
                  <a:pt x="0" y="4057777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700006" y="1562481"/>
            <a:ext cx="93345" cy="4058285"/>
          </a:xfrm>
          <a:custGeom>
            <a:avLst/>
            <a:gdLst/>
            <a:ahLst/>
            <a:cxnLst/>
            <a:rect l="l" t="t" r="r" b="b"/>
            <a:pathLst>
              <a:path w="93345" h="4058285">
                <a:moveTo>
                  <a:pt x="0" y="4057777"/>
                </a:moveTo>
                <a:lnTo>
                  <a:pt x="92964" y="4057777"/>
                </a:lnTo>
                <a:lnTo>
                  <a:pt x="92964" y="0"/>
                </a:lnTo>
                <a:lnTo>
                  <a:pt x="0" y="0"/>
                </a:lnTo>
                <a:lnTo>
                  <a:pt x="0" y="40577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681718" y="1562481"/>
            <a:ext cx="18415" cy="4058285"/>
          </a:xfrm>
          <a:custGeom>
            <a:avLst/>
            <a:gdLst/>
            <a:ahLst/>
            <a:cxnLst/>
            <a:rect l="l" t="t" r="r" b="b"/>
            <a:pathLst>
              <a:path w="18415" h="4058285">
                <a:moveTo>
                  <a:pt x="0" y="4057777"/>
                </a:moveTo>
                <a:lnTo>
                  <a:pt x="18288" y="4057777"/>
                </a:lnTo>
                <a:lnTo>
                  <a:pt x="18288" y="0"/>
                </a:lnTo>
                <a:lnTo>
                  <a:pt x="0" y="0"/>
                </a:lnTo>
                <a:lnTo>
                  <a:pt x="0" y="4057777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625330" y="1562481"/>
            <a:ext cx="56515" cy="4058285"/>
          </a:xfrm>
          <a:custGeom>
            <a:avLst/>
            <a:gdLst/>
            <a:ahLst/>
            <a:cxnLst/>
            <a:rect l="l" t="t" r="r" b="b"/>
            <a:pathLst>
              <a:path w="56515" h="4058285">
                <a:moveTo>
                  <a:pt x="0" y="4057777"/>
                </a:moveTo>
                <a:lnTo>
                  <a:pt x="56388" y="4057777"/>
                </a:lnTo>
                <a:lnTo>
                  <a:pt x="56388" y="0"/>
                </a:lnTo>
                <a:lnTo>
                  <a:pt x="0" y="0"/>
                </a:lnTo>
                <a:lnTo>
                  <a:pt x="0" y="4057777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607042" y="1562481"/>
            <a:ext cx="18415" cy="4058285"/>
          </a:xfrm>
          <a:custGeom>
            <a:avLst/>
            <a:gdLst/>
            <a:ahLst/>
            <a:cxnLst/>
            <a:rect l="l" t="t" r="r" b="b"/>
            <a:pathLst>
              <a:path w="18415" h="4058285">
                <a:moveTo>
                  <a:pt x="0" y="4057777"/>
                </a:moveTo>
                <a:lnTo>
                  <a:pt x="18288" y="4057777"/>
                </a:lnTo>
                <a:lnTo>
                  <a:pt x="18288" y="0"/>
                </a:lnTo>
                <a:lnTo>
                  <a:pt x="0" y="0"/>
                </a:lnTo>
                <a:lnTo>
                  <a:pt x="0" y="4057777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92124" y="5620258"/>
            <a:ext cx="92963" cy="929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85088" y="5713222"/>
            <a:ext cx="8522335" cy="93345"/>
          </a:xfrm>
          <a:custGeom>
            <a:avLst/>
            <a:gdLst/>
            <a:ahLst/>
            <a:cxnLst/>
            <a:rect l="l" t="t" r="r" b="b"/>
            <a:pathLst>
              <a:path w="8522335" h="93345">
                <a:moveTo>
                  <a:pt x="0" y="92963"/>
                </a:moveTo>
                <a:lnTo>
                  <a:pt x="8521954" y="92963"/>
                </a:lnTo>
                <a:lnTo>
                  <a:pt x="8521954" y="0"/>
                </a:lnTo>
                <a:lnTo>
                  <a:pt x="0" y="0"/>
                </a:lnTo>
                <a:lnTo>
                  <a:pt x="0" y="92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85088" y="5694934"/>
            <a:ext cx="8522335" cy="18415"/>
          </a:xfrm>
          <a:custGeom>
            <a:avLst/>
            <a:gdLst/>
            <a:ahLst/>
            <a:cxnLst/>
            <a:rect l="l" t="t" r="r" b="b"/>
            <a:pathLst>
              <a:path w="8522335" h="18414">
                <a:moveTo>
                  <a:pt x="0" y="18287"/>
                </a:moveTo>
                <a:lnTo>
                  <a:pt x="8521954" y="18287"/>
                </a:lnTo>
                <a:lnTo>
                  <a:pt x="8521954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85088" y="5638546"/>
            <a:ext cx="8522335" cy="56515"/>
          </a:xfrm>
          <a:custGeom>
            <a:avLst/>
            <a:gdLst/>
            <a:ahLst/>
            <a:cxnLst/>
            <a:rect l="l" t="t" r="r" b="b"/>
            <a:pathLst>
              <a:path w="8522335" h="56514">
                <a:moveTo>
                  <a:pt x="0" y="56388"/>
                </a:moveTo>
                <a:lnTo>
                  <a:pt x="8521954" y="56388"/>
                </a:lnTo>
                <a:lnTo>
                  <a:pt x="8521954" y="0"/>
                </a:lnTo>
                <a:lnTo>
                  <a:pt x="0" y="0"/>
                </a:lnTo>
                <a:lnTo>
                  <a:pt x="0" y="56388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85088" y="5620258"/>
            <a:ext cx="8522335" cy="18415"/>
          </a:xfrm>
          <a:custGeom>
            <a:avLst/>
            <a:gdLst/>
            <a:ahLst/>
            <a:cxnLst/>
            <a:rect l="l" t="t" r="r" b="b"/>
            <a:pathLst>
              <a:path w="8522335" h="18414">
                <a:moveTo>
                  <a:pt x="0" y="18287"/>
                </a:moveTo>
                <a:lnTo>
                  <a:pt x="8521954" y="18287"/>
                </a:lnTo>
                <a:lnTo>
                  <a:pt x="8521954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607042" y="5620258"/>
            <a:ext cx="185927" cy="1859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23544" y="1581912"/>
            <a:ext cx="8678418" cy="40286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56944" y="1614805"/>
            <a:ext cx="8562975" cy="39147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28369" y="1586230"/>
            <a:ext cx="8620125" cy="3971925"/>
          </a:xfrm>
          <a:custGeom>
            <a:avLst/>
            <a:gdLst/>
            <a:ahLst/>
            <a:cxnLst/>
            <a:rect l="l" t="t" r="r" b="b"/>
            <a:pathLst>
              <a:path w="8620125" h="3971925">
                <a:moveTo>
                  <a:pt x="0" y="3971925"/>
                </a:moveTo>
                <a:lnTo>
                  <a:pt x="8620125" y="3971925"/>
                </a:lnTo>
                <a:lnTo>
                  <a:pt x="8620125" y="0"/>
                </a:lnTo>
                <a:lnTo>
                  <a:pt x="0" y="0"/>
                </a:lnTo>
                <a:lnTo>
                  <a:pt x="0" y="3971925"/>
                </a:lnTo>
                <a:close/>
              </a:path>
            </a:pathLst>
          </a:custGeom>
          <a:ln w="57150">
            <a:solidFill>
              <a:srgbClr val="FFD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xfrm>
            <a:off x="9170669" y="7112462"/>
            <a:ext cx="11029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38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</a:t>
            </a:r>
            <a:r>
              <a:rPr lang="tr-TR" spc="-5" dirty="0"/>
              <a:t>2</a:t>
            </a:r>
            <a:endParaRPr spc="-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503803" y="868426"/>
            <a:ext cx="36855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AB </a:t>
            </a:r>
            <a:r>
              <a:rPr spc="-5" dirty="0"/>
              <a:t>ERASMUS+</a:t>
            </a:r>
            <a:r>
              <a:rPr spc="-45" dirty="0"/>
              <a:t> </a:t>
            </a:r>
            <a:r>
              <a:rPr spc="-5" dirty="0"/>
              <a:t>PROJESİNDEN</a:t>
            </a:r>
          </a:p>
        </p:txBody>
      </p:sp>
      <p:sp>
        <p:nvSpPr>
          <p:cNvPr id="13" name="object 13"/>
          <p:cNvSpPr/>
          <p:nvPr/>
        </p:nvSpPr>
        <p:spPr>
          <a:xfrm>
            <a:off x="1784857" y="1294130"/>
            <a:ext cx="92963" cy="929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7822" y="1294130"/>
            <a:ext cx="6935470" cy="18415"/>
          </a:xfrm>
          <a:custGeom>
            <a:avLst/>
            <a:gdLst/>
            <a:ahLst/>
            <a:cxnLst/>
            <a:rect l="l" t="t" r="r" b="b"/>
            <a:pathLst>
              <a:path w="6935470" h="18415">
                <a:moveTo>
                  <a:pt x="0" y="18288"/>
                </a:moveTo>
                <a:lnTo>
                  <a:pt x="6935089" y="18288"/>
                </a:lnTo>
                <a:lnTo>
                  <a:pt x="6935089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77822" y="1312418"/>
            <a:ext cx="6935470" cy="56515"/>
          </a:xfrm>
          <a:custGeom>
            <a:avLst/>
            <a:gdLst/>
            <a:ahLst/>
            <a:cxnLst/>
            <a:rect l="l" t="t" r="r" b="b"/>
            <a:pathLst>
              <a:path w="6935470" h="56515">
                <a:moveTo>
                  <a:pt x="0" y="56388"/>
                </a:moveTo>
                <a:lnTo>
                  <a:pt x="6935089" y="56388"/>
                </a:lnTo>
                <a:lnTo>
                  <a:pt x="6935089" y="0"/>
                </a:lnTo>
                <a:lnTo>
                  <a:pt x="0" y="0"/>
                </a:lnTo>
                <a:lnTo>
                  <a:pt x="0" y="56388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77822" y="1368806"/>
            <a:ext cx="6935470" cy="18415"/>
          </a:xfrm>
          <a:custGeom>
            <a:avLst/>
            <a:gdLst/>
            <a:ahLst/>
            <a:cxnLst/>
            <a:rect l="l" t="t" r="r" b="b"/>
            <a:pathLst>
              <a:path w="6935470" h="18415">
                <a:moveTo>
                  <a:pt x="0" y="18288"/>
                </a:moveTo>
                <a:lnTo>
                  <a:pt x="6935089" y="18288"/>
                </a:lnTo>
                <a:lnTo>
                  <a:pt x="6935089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13038" y="1294130"/>
            <a:ext cx="92964" cy="929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84857" y="1387221"/>
            <a:ext cx="18415" cy="3943985"/>
          </a:xfrm>
          <a:custGeom>
            <a:avLst/>
            <a:gdLst/>
            <a:ahLst/>
            <a:cxnLst/>
            <a:rect l="l" t="t" r="r" b="b"/>
            <a:pathLst>
              <a:path w="18414" h="3943985">
                <a:moveTo>
                  <a:pt x="0" y="3943477"/>
                </a:moveTo>
                <a:lnTo>
                  <a:pt x="18287" y="3943477"/>
                </a:lnTo>
                <a:lnTo>
                  <a:pt x="18287" y="0"/>
                </a:lnTo>
                <a:lnTo>
                  <a:pt x="0" y="0"/>
                </a:lnTo>
                <a:lnTo>
                  <a:pt x="0" y="3943477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03145" y="1387221"/>
            <a:ext cx="56515" cy="3943985"/>
          </a:xfrm>
          <a:custGeom>
            <a:avLst/>
            <a:gdLst/>
            <a:ahLst/>
            <a:cxnLst/>
            <a:rect l="l" t="t" r="r" b="b"/>
            <a:pathLst>
              <a:path w="56514" h="3943985">
                <a:moveTo>
                  <a:pt x="0" y="3943477"/>
                </a:moveTo>
                <a:lnTo>
                  <a:pt x="56387" y="3943477"/>
                </a:lnTo>
                <a:lnTo>
                  <a:pt x="56387" y="0"/>
                </a:lnTo>
                <a:lnTo>
                  <a:pt x="0" y="0"/>
                </a:lnTo>
                <a:lnTo>
                  <a:pt x="0" y="3943477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59533" y="1387221"/>
            <a:ext cx="18415" cy="3943985"/>
          </a:xfrm>
          <a:custGeom>
            <a:avLst/>
            <a:gdLst/>
            <a:ahLst/>
            <a:cxnLst/>
            <a:rect l="l" t="t" r="r" b="b"/>
            <a:pathLst>
              <a:path w="18414" h="3943985">
                <a:moveTo>
                  <a:pt x="0" y="3943477"/>
                </a:moveTo>
                <a:lnTo>
                  <a:pt x="18287" y="3943477"/>
                </a:lnTo>
                <a:lnTo>
                  <a:pt x="18287" y="0"/>
                </a:lnTo>
                <a:lnTo>
                  <a:pt x="0" y="0"/>
                </a:lnTo>
                <a:lnTo>
                  <a:pt x="0" y="3943477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06002" y="1387221"/>
            <a:ext cx="93345" cy="3943985"/>
          </a:xfrm>
          <a:custGeom>
            <a:avLst/>
            <a:gdLst/>
            <a:ahLst/>
            <a:cxnLst/>
            <a:rect l="l" t="t" r="r" b="b"/>
            <a:pathLst>
              <a:path w="93345" h="3943985">
                <a:moveTo>
                  <a:pt x="0" y="3943477"/>
                </a:moveTo>
                <a:lnTo>
                  <a:pt x="92964" y="3943477"/>
                </a:lnTo>
                <a:lnTo>
                  <a:pt x="92964" y="0"/>
                </a:lnTo>
                <a:lnTo>
                  <a:pt x="0" y="0"/>
                </a:lnTo>
                <a:lnTo>
                  <a:pt x="0" y="39434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87714" y="1387221"/>
            <a:ext cx="18415" cy="3943985"/>
          </a:xfrm>
          <a:custGeom>
            <a:avLst/>
            <a:gdLst/>
            <a:ahLst/>
            <a:cxnLst/>
            <a:rect l="l" t="t" r="r" b="b"/>
            <a:pathLst>
              <a:path w="18415" h="3943985">
                <a:moveTo>
                  <a:pt x="0" y="3943477"/>
                </a:moveTo>
                <a:lnTo>
                  <a:pt x="18288" y="3943477"/>
                </a:lnTo>
                <a:lnTo>
                  <a:pt x="18288" y="0"/>
                </a:lnTo>
                <a:lnTo>
                  <a:pt x="0" y="0"/>
                </a:lnTo>
                <a:lnTo>
                  <a:pt x="0" y="3943477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31326" y="1387221"/>
            <a:ext cx="56515" cy="3943985"/>
          </a:xfrm>
          <a:custGeom>
            <a:avLst/>
            <a:gdLst/>
            <a:ahLst/>
            <a:cxnLst/>
            <a:rect l="l" t="t" r="r" b="b"/>
            <a:pathLst>
              <a:path w="56515" h="3943985">
                <a:moveTo>
                  <a:pt x="0" y="3943477"/>
                </a:moveTo>
                <a:lnTo>
                  <a:pt x="56388" y="3943477"/>
                </a:lnTo>
                <a:lnTo>
                  <a:pt x="56388" y="0"/>
                </a:lnTo>
                <a:lnTo>
                  <a:pt x="0" y="0"/>
                </a:lnTo>
                <a:lnTo>
                  <a:pt x="0" y="3943477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13038" y="1387221"/>
            <a:ext cx="18415" cy="3943985"/>
          </a:xfrm>
          <a:custGeom>
            <a:avLst/>
            <a:gdLst/>
            <a:ahLst/>
            <a:cxnLst/>
            <a:rect l="l" t="t" r="r" b="b"/>
            <a:pathLst>
              <a:path w="18415" h="3943985">
                <a:moveTo>
                  <a:pt x="0" y="3943477"/>
                </a:moveTo>
                <a:lnTo>
                  <a:pt x="18286" y="3943477"/>
                </a:lnTo>
                <a:lnTo>
                  <a:pt x="18286" y="0"/>
                </a:lnTo>
                <a:lnTo>
                  <a:pt x="0" y="0"/>
                </a:lnTo>
                <a:lnTo>
                  <a:pt x="0" y="3943477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84857" y="5330698"/>
            <a:ext cx="92963" cy="929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77822" y="5423661"/>
            <a:ext cx="6935470" cy="93345"/>
          </a:xfrm>
          <a:custGeom>
            <a:avLst/>
            <a:gdLst/>
            <a:ahLst/>
            <a:cxnLst/>
            <a:rect l="l" t="t" r="r" b="b"/>
            <a:pathLst>
              <a:path w="6935470" h="93345">
                <a:moveTo>
                  <a:pt x="0" y="92963"/>
                </a:moveTo>
                <a:lnTo>
                  <a:pt x="6935089" y="92963"/>
                </a:lnTo>
                <a:lnTo>
                  <a:pt x="6935089" y="0"/>
                </a:lnTo>
                <a:lnTo>
                  <a:pt x="0" y="0"/>
                </a:lnTo>
                <a:lnTo>
                  <a:pt x="0" y="92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77822" y="5405373"/>
            <a:ext cx="6935470" cy="18415"/>
          </a:xfrm>
          <a:custGeom>
            <a:avLst/>
            <a:gdLst/>
            <a:ahLst/>
            <a:cxnLst/>
            <a:rect l="l" t="t" r="r" b="b"/>
            <a:pathLst>
              <a:path w="6935470" h="18414">
                <a:moveTo>
                  <a:pt x="0" y="18287"/>
                </a:moveTo>
                <a:lnTo>
                  <a:pt x="6935089" y="18287"/>
                </a:lnTo>
                <a:lnTo>
                  <a:pt x="6935089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77822" y="5348985"/>
            <a:ext cx="6935470" cy="56515"/>
          </a:xfrm>
          <a:custGeom>
            <a:avLst/>
            <a:gdLst/>
            <a:ahLst/>
            <a:cxnLst/>
            <a:rect l="l" t="t" r="r" b="b"/>
            <a:pathLst>
              <a:path w="6935470" h="56514">
                <a:moveTo>
                  <a:pt x="0" y="56387"/>
                </a:moveTo>
                <a:lnTo>
                  <a:pt x="6935089" y="56387"/>
                </a:lnTo>
                <a:lnTo>
                  <a:pt x="6935089" y="0"/>
                </a:lnTo>
                <a:lnTo>
                  <a:pt x="0" y="0"/>
                </a:lnTo>
                <a:lnTo>
                  <a:pt x="0" y="56387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77822" y="5330698"/>
            <a:ext cx="6935470" cy="18415"/>
          </a:xfrm>
          <a:custGeom>
            <a:avLst/>
            <a:gdLst/>
            <a:ahLst/>
            <a:cxnLst/>
            <a:rect l="l" t="t" r="r" b="b"/>
            <a:pathLst>
              <a:path w="6935470" h="18414">
                <a:moveTo>
                  <a:pt x="0" y="18287"/>
                </a:moveTo>
                <a:lnTo>
                  <a:pt x="6935089" y="18287"/>
                </a:lnTo>
                <a:lnTo>
                  <a:pt x="6935089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13038" y="5330698"/>
            <a:ext cx="185927" cy="1859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03476" y="1406652"/>
            <a:ext cx="6915150" cy="39250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36114" y="1439544"/>
            <a:ext cx="6800850" cy="3810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07539" y="1410970"/>
            <a:ext cx="6858000" cy="3867150"/>
          </a:xfrm>
          <a:custGeom>
            <a:avLst/>
            <a:gdLst/>
            <a:ahLst/>
            <a:cxnLst/>
            <a:rect l="l" t="t" r="r" b="b"/>
            <a:pathLst>
              <a:path w="6858000" h="3867150">
                <a:moveTo>
                  <a:pt x="0" y="3867150"/>
                </a:moveTo>
                <a:lnTo>
                  <a:pt x="6858000" y="3867150"/>
                </a:lnTo>
                <a:lnTo>
                  <a:pt x="6858000" y="0"/>
                </a:lnTo>
                <a:lnTo>
                  <a:pt x="0" y="0"/>
                </a:lnTo>
                <a:lnTo>
                  <a:pt x="0" y="3867150"/>
                </a:lnTo>
                <a:close/>
              </a:path>
            </a:pathLst>
          </a:custGeom>
          <a:ln w="57150">
            <a:solidFill>
              <a:srgbClr val="FFD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xfrm>
            <a:off x="9170669" y="7112462"/>
            <a:ext cx="11029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39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</a:t>
            </a:r>
            <a:r>
              <a:rPr lang="tr-TR" spc="-5" dirty="0"/>
              <a:t>2</a:t>
            </a:r>
            <a:endParaRPr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248746"/>
              </p:ext>
            </p:extLst>
          </p:nvPr>
        </p:nvGraphicFramePr>
        <p:xfrm>
          <a:off x="537972" y="899413"/>
          <a:ext cx="9488802" cy="50469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5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3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56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0624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ARSA VE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BİNA</a:t>
                      </a:r>
                      <a:r>
                        <a:rPr sz="16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BİLGİLERİ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11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PAFTA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921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09"/>
                        </a:spcBef>
                        <a:tabLst>
                          <a:tab pos="2012950" algn="l"/>
                        </a:tabLst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BİNA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ALANI(m</a:t>
                      </a:r>
                      <a:r>
                        <a:rPr sz="1575" spc="-7" baseline="291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)	( 792x3 kat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2376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905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PARSEL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NO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AÇIK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ALANI(m</a:t>
                      </a:r>
                      <a:r>
                        <a:rPr sz="1575" spc="-7" baseline="291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8128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524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TOPLAM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ALANI(m</a:t>
                      </a:r>
                      <a:r>
                        <a:rPr sz="1575" spc="-7" baseline="291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)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8900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523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BİNA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 SAYISI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DERSLİK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SAYISI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KULLANILAN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tr-TR" sz="1600" spc="5" dirty="0">
                          <a:latin typeface="Times New Roman"/>
                          <a:cs typeface="Times New Roman"/>
                        </a:rPr>
                        <a:t>16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524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MÜLKİYETİ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Milli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Eğitim</a:t>
                      </a:r>
                      <a:r>
                        <a:rPr sz="16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Bakanlığı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KULLANILMAYAN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254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KİRA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DURUMU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Kira Ödenmiyor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TOPLAM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lang="tr-TR" sz="1600" spc="5" dirty="0">
                          <a:latin typeface="Times New Roman"/>
                          <a:cs typeface="Times New Roman"/>
                        </a:rPr>
                        <a:t>16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524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ISINMA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ŞEKLİ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Kaloriferli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LABORATUVAR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FİZİK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523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YAKIT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TÜRÜ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tr-TR" sz="1600" spc="-5" dirty="0">
                          <a:latin typeface="Times New Roman"/>
                          <a:cs typeface="Times New Roman"/>
                        </a:rPr>
                        <a:t>Doğalgazlı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BİYOLOJİ</a:t>
                      </a:r>
                      <a:r>
                        <a:rPr lang="tr-TR" sz="1600" spc="-5" dirty="0">
                          <a:latin typeface="Times New Roman"/>
                          <a:cs typeface="Times New Roman"/>
                        </a:rPr>
                        <a:t>-KİMYA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55879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90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LOJMAN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SAYISI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KALORİFERLİ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---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52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SOBALI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---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tr-TR" sz="1600" spc="-5" dirty="0">
                          <a:latin typeface="Times New Roman"/>
                          <a:cs typeface="Times New Roman"/>
                        </a:rPr>
                        <a:t>ÇALIŞMA ODASI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lang="tr-TR" sz="1600" spc="-5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5879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252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DOĞALGAZLI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---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KÜTÜPHANE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558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08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TOPLAM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---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600" spc="-5" dirty="0">
                          <a:latin typeface="Times New Roman"/>
                          <a:cs typeface="Times New Roman"/>
                        </a:rPr>
                        <a:t>Toplam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690" algn="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tr-TR" sz="1600" spc="5" dirty="0">
                          <a:latin typeface="Times New Roman"/>
                          <a:cs typeface="Times New Roman"/>
                        </a:rPr>
                        <a:t>21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9170669" y="7112462"/>
            <a:ext cx="11029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4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</a:t>
            </a:r>
            <a:r>
              <a:rPr lang="tr-TR" spc="-5" dirty="0"/>
              <a:t>2</a:t>
            </a:r>
            <a:endParaRPr spc="-5" dirty="0"/>
          </a:p>
        </p:txBody>
      </p:sp>
      <p:sp>
        <p:nvSpPr>
          <p:cNvPr id="15" name="object 5"/>
          <p:cNvSpPr txBox="1"/>
          <p:nvPr/>
        </p:nvSpPr>
        <p:spPr>
          <a:xfrm>
            <a:off x="8163179" y="438658"/>
            <a:ext cx="214249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83005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634866" y="1043686"/>
            <a:ext cx="34201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OKULUMUZDAN</a:t>
            </a:r>
            <a:r>
              <a:rPr spc="-20" dirty="0"/>
              <a:t> </a:t>
            </a:r>
            <a:r>
              <a:rPr spc="-5" dirty="0"/>
              <a:t>KARELER</a:t>
            </a:r>
          </a:p>
        </p:txBody>
      </p:sp>
      <p:sp>
        <p:nvSpPr>
          <p:cNvPr id="13" name="object 13"/>
          <p:cNvSpPr/>
          <p:nvPr/>
        </p:nvSpPr>
        <p:spPr>
          <a:xfrm>
            <a:off x="992124" y="1469390"/>
            <a:ext cx="92963" cy="92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85088" y="1469390"/>
            <a:ext cx="7449184" cy="18415"/>
          </a:xfrm>
          <a:custGeom>
            <a:avLst/>
            <a:gdLst/>
            <a:ahLst/>
            <a:cxnLst/>
            <a:rect l="l" t="t" r="r" b="b"/>
            <a:pathLst>
              <a:path w="7449184" h="18415">
                <a:moveTo>
                  <a:pt x="0" y="18288"/>
                </a:moveTo>
                <a:lnTo>
                  <a:pt x="7449058" y="18288"/>
                </a:lnTo>
                <a:lnTo>
                  <a:pt x="7449058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85088" y="1487678"/>
            <a:ext cx="7449184" cy="56515"/>
          </a:xfrm>
          <a:custGeom>
            <a:avLst/>
            <a:gdLst/>
            <a:ahLst/>
            <a:cxnLst/>
            <a:rect l="l" t="t" r="r" b="b"/>
            <a:pathLst>
              <a:path w="7449184" h="56515">
                <a:moveTo>
                  <a:pt x="0" y="56388"/>
                </a:moveTo>
                <a:lnTo>
                  <a:pt x="7449058" y="56388"/>
                </a:lnTo>
                <a:lnTo>
                  <a:pt x="7449058" y="0"/>
                </a:lnTo>
                <a:lnTo>
                  <a:pt x="0" y="0"/>
                </a:lnTo>
                <a:lnTo>
                  <a:pt x="0" y="56388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85088" y="1544066"/>
            <a:ext cx="7449184" cy="18415"/>
          </a:xfrm>
          <a:custGeom>
            <a:avLst/>
            <a:gdLst/>
            <a:ahLst/>
            <a:cxnLst/>
            <a:rect l="l" t="t" r="r" b="b"/>
            <a:pathLst>
              <a:path w="7449184" h="18415">
                <a:moveTo>
                  <a:pt x="0" y="18288"/>
                </a:moveTo>
                <a:lnTo>
                  <a:pt x="7449058" y="18288"/>
                </a:lnTo>
                <a:lnTo>
                  <a:pt x="7449058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34145" y="1469390"/>
            <a:ext cx="92964" cy="929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2124" y="1562481"/>
            <a:ext cx="18415" cy="4515485"/>
          </a:xfrm>
          <a:custGeom>
            <a:avLst/>
            <a:gdLst/>
            <a:ahLst/>
            <a:cxnLst/>
            <a:rect l="l" t="t" r="r" b="b"/>
            <a:pathLst>
              <a:path w="18415" h="4515485">
                <a:moveTo>
                  <a:pt x="0" y="4514977"/>
                </a:moveTo>
                <a:lnTo>
                  <a:pt x="18287" y="4514977"/>
                </a:lnTo>
                <a:lnTo>
                  <a:pt x="18287" y="0"/>
                </a:lnTo>
                <a:lnTo>
                  <a:pt x="0" y="0"/>
                </a:lnTo>
                <a:lnTo>
                  <a:pt x="0" y="4514977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10411" y="1562481"/>
            <a:ext cx="56515" cy="4515485"/>
          </a:xfrm>
          <a:custGeom>
            <a:avLst/>
            <a:gdLst/>
            <a:ahLst/>
            <a:cxnLst/>
            <a:rect l="l" t="t" r="r" b="b"/>
            <a:pathLst>
              <a:path w="56515" h="4515485">
                <a:moveTo>
                  <a:pt x="0" y="4514977"/>
                </a:moveTo>
                <a:lnTo>
                  <a:pt x="56387" y="4514977"/>
                </a:lnTo>
                <a:lnTo>
                  <a:pt x="56387" y="0"/>
                </a:lnTo>
                <a:lnTo>
                  <a:pt x="0" y="0"/>
                </a:lnTo>
                <a:lnTo>
                  <a:pt x="0" y="4514977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66800" y="1562481"/>
            <a:ext cx="18415" cy="4515485"/>
          </a:xfrm>
          <a:custGeom>
            <a:avLst/>
            <a:gdLst/>
            <a:ahLst/>
            <a:cxnLst/>
            <a:rect l="l" t="t" r="r" b="b"/>
            <a:pathLst>
              <a:path w="18415" h="4515485">
                <a:moveTo>
                  <a:pt x="0" y="4514977"/>
                </a:moveTo>
                <a:lnTo>
                  <a:pt x="18287" y="4514977"/>
                </a:lnTo>
                <a:lnTo>
                  <a:pt x="18287" y="0"/>
                </a:lnTo>
                <a:lnTo>
                  <a:pt x="0" y="0"/>
                </a:lnTo>
                <a:lnTo>
                  <a:pt x="0" y="4514977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27109" y="1562481"/>
            <a:ext cx="93345" cy="4515485"/>
          </a:xfrm>
          <a:custGeom>
            <a:avLst/>
            <a:gdLst/>
            <a:ahLst/>
            <a:cxnLst/>
            <a:rect l="l" t="t" r="r" b="b"/>
            <a:pathLst>
              <a:path w="93345" h="4515485">
                <a:moveTo>
                  <a:pt x="0" y="4514977"/>
                </a:moveTo>
                <a:lnTo>
                  <a:pt x="92964" y="4514977"/>
                </a:lnTo>
                <a:lnTo>
                  <a:pt x="92964" y="0"/>
                </a:lnTo>
                <a:lnTo>
                  <a:pt x="0" y="0"/>
                </a:lnTo>
                <a:lnTo>
                  <a:pt x="0" y="45149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08821" y="1562481"/>
            <a:ext cx="18415" cy="4515485"/>
          </a:xfrm>
          <a:custGeom>
            <a:avLst/>
            <a:gdLst/>
            <a:ahLst/>
            <a:cxnLst/>
            <a:rect l="l" t="t" r="r" b="b"/>
            <a:pathLst>
              <a:path w="18415" h="4515485">
                <a:moveTo>
                  <a:pt x="0" y="4514977"/>
                </a:moveTo>
                <a:lnTo>
                  <a:pt x="18288" y="4514977"/>
                </a:lnTo>
                <a:lnTo>
                  <a:pt x="18288" y="0"/>
                </a:lnTo>
                <a:lnTo>
                  <a:pt x="0" y="0"/>
                </a:lnTo>
                <a:lnTo>
                  <a:pt x="0" y="4514977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52433" y="1562481"/>
            <a:ext cx="56515" cy="4515485"/>
          </a:xfrm>
          <a:custGeom>
            <a:avLst/>
            <a:gdLst/>
            <a:ahLst/>
            <a:cxnLst/>
            <a:rect l="l" t="t" r="r" b="b"/>
            <a:pathLst>
              <a:path w="56515" h="4515485">
                <a:moveTo>
                  <a:pt x="0" y="4514977"/>
                </a:moveTo>
                <a:lnTo>
                  <a:pt x="56388" y="4514977"/>
                </a:lnTo>
                <a:lnTo>
                  <a:pt x="56388" y="0"/>
                </a:lnTo>
                <a:lnTo>
                  <a:pt x="0" y="0"/>
                </a:lnTo>
                <a:lnTo>
                  <a:pt x="0" y="4514977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34145" y="1562481"/>
            <a:ext cx="18415" cy="4515485"/>
          </a:xfrm>
          <a:custGeom>
            <a:avLst/>
            <a:gdLst/>
            <a:ahLst/>
            <a:cxnLst/>
            <a:rect l="l" t="t" r="r" b="b"/>
            <a:pathLst>
              <a:path w="18415" h="4515485">
                <a:moveTo>
                  <a:pt x="0" y="4514977"/>
                </a:moveTo>
                <a:lnTo>
                  <a:pt x="18288" y="4514977"/>
                </a:lnTo>
                <a:lnTo>
                  <a:pt x="18288" y="0"/>
                </a:lnTo>
                <a:lnTo>
                  <a:pt x="0" y="0"/>
                </a:lnTo>
                <a:lnTo>
                  <a:pt x="0" y="4514977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92124" y="6077407"/>
            <a:ext cx="92963" cy="932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85088" y="6170676"/>
            <a:ext cx="7449184" cy="93345"/>
          </a:xfrm>
          <a:custGeom>
            <a:avLst/>
            <a:gdLst/>
            <a:ahLst/>
            <a:cxnLst/>
            <a:rect l="l" t="t" r="r" b="b"/>
            <a:pathLst>
              <a:path w="7449184" h="93345">
                <a:moveTo>
                  <a:pt x="0" y="92963"/>
                </a:moveTo>
                <a:lnTo>
                  <a:pt x="7449058" y="92963"/>
                </a:lnTo>
                <a:lnTo>
                  <a:pt x="7449058" y="0"/>
                </a:lnTo>
                <a:lnTo>
                  <a:pt x="0" y="0"/>
                </a:lnTo>
                <a:lnTo>
                  <a:pt x="0" y="92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85088" y="6152388"/>
            <a:ext cx="7449184" cy="18415"/>
          </a:xfrm>
          <a:custGeom>
            <a:avLst/>
            <a:gdLst/>
            <a:ahLst/>
            <a:cxnLst/>
            <a:rect l="l" t="t" r="r" b="b"/>
            <a:pathLst>
              <a:path w="7449184" h="18414">
                <a:moveTo>
                  <a:pt x="0" y="18287"/>
                </a:moveTo>
                <a:lnTo>
                  <a:pt x="7449058" y="18287"/>
                </a:lnTo>
                <a:lnTo>
                  <a:pt x="7449058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85088" y="6095695"/>
            <a:ext cx="7449184" cy="57150"/>
          </a:xfrm>
          <a:custGeom>
            <a:avLst/>
            <a:gdLst/>
            <a:ahLst/>
            <a:cxnLst/>
            <a:rect l="l" t="t" r="r" b="b"/>
            <a:pathLst>
              <a:path w="7449184" h="57150">
                <a:moveTo>
                  <a:pt x="0" y="56692"/>
                </a:moveTo>
                <a:lnTo>
                  <a:pt x="7449058" y="56692"/>
                </a:lnTo>
                <a:lnTo>
                  <a:pt x="7449058" y="0"/>
                </a:lnTo>
                <a:lnTo>
                  <a:pt x="0" y="0"/>
                </a:lnTo>
                <a:lnTo>
                  <a:pt x="0" y="56692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85088" y="6077458"/>
            <a:ext cx="7449184" cy="18415"/>
          </a:xfrm>
          <a:custGeom>
            <a:avLst/>
            <a:gdLst/>
            <a:ahLst/>
            <a:cxnLst/>
            <a:rect l="l" t="t" r="r" b="b"/>
            <a:pathLst>
              <a:path w="7449184" h="18414">
                <a:moveTo>
                  <a:pt x="0" y="18287"/>
                </a:moveTo>
                <a:lnTo>
                  <a:pt x="7449058" y="18287"/>
                </a:lnTo>
                <a:lnTo>
                  <a:pt x="7449058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34145" y="6077407"/>
            <a:ext cx="185927" cy="1862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14044" y="1581912"/>
            <a:ext cx="7430261" cy="44965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47444" y="1614805"/>
            <a:ext cx="7315200" cy="4381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18869" y="1586230"/>
            <a:ext cx="7372350" cy="4438650"/>
          </a:xfrm>
          <a:custGeom>
            <a:avLst/>
            <a:gdLst/>
            <a:ahLst/>
            <a:cxnLst/>
            <a:rect l="l" t="t" r="r" b="b"/>
            <a:pathLst>
              <a:path w="7372350" h="4438650">
                <a:moveTo>
                  <a:pt x="0" y="4438650"/>
                </a:moveTo>
                <a:lnTo>
                  <a:pt x="7372350" y="4438650"/>
                </a:lnTo>
                <a:lnTo>
                  <a:pt x="7372350" y="0"/>
                </a:lnTo>
                <a:lnTo>
                  <a:pt x="0" y="0"/>
                </a:lnTo>
                <a:lnTo>
                  <a:pt x="0" y="4438650"/>
                </a:lnTo>
                <a:close/>
              </a:path>
            </a:pathLst>
          </a:custGeom>
          <a:ln w="57150">
            <a:solidFill>
              <a:srgbClr val="FFD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40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40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59864" y="923544"/>
            <a:ext cx="6802374" cy="53058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93264" y="956945"/>
            <a:ext cx="6686550" cy="5191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64689" y="928370"/>
            <a:ext cx="6743700" cy="5248275"/>
          </a:xfrm>
          <a:custGeom>
            <a:avLst/>
            <a:gdLst/>
            <a:ahLst/>
            <a:cxnLst/>
            <a:rect l="l" t="t" r="r" b="b"/>
            <a:pathLst>
              <a:path w="6743700" h="5248275">
                <a:moveTo>
                  <a:pt x="0" y="5248275"/>
                </a:moveTo>
                <a:lnTo>
                  <a:pt x="6743700" y="5248275"/>
                </a:lnTo>
                <a:lnTo>
                  <a:pt x="6743700" y="0"/>
                </a:lnTo>
                <a:lnTo>
                  <a:pt x="0" y="0"/>
                </a:lnTo>
                <a:lnTo>
                  <a:pt x="0" y="5248275"/>
                </a:lnTo>
                <a:close/>
              </a:path>
            </a:pathLst>
          </a:custGeom>
          <a:ln w="57150">
            <a:solidFill>
              <a:srgbClr val="FFD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9170669" y="7112462"/>
            <a:ext cx="11029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41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</a:t>
            </a:r>
            <a:r>
              <a:rPr lang="tr-TR" spc="-5" dirty="0"/>
              <a:t>2</a:t>
            </a:r>
            <a:endParaRPr spc="-5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2124" y="1001522"/>
            <a:ext cx="92963" cy="929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5088" y="1001522"/>
            <a:ext cx="8522335" cy="18415"/>
          </a:xfrm>
          <a:custGeom>
            <a:avLst/>
            <a:gdLst/>
            <a:ahLst/>
            <a:cxnLst/>
            <a:rect l="l" t="t" r="r" b="b"/>
            <a:pathLst>
              <a:path w="8522335" h="18415">
                <a:moveTo>
                  <a:pt x="0" y="18288"/>
                </a:moveTo>
                <a:lnTo>
                  <a:pt x="8521954" y="18288"/>
                </a:lnTo>
                <a:lnTo>
                  <a:pt x="852195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85088" y="1019810"/>
            <a:ext cx="8522335" cy="56515"/>
          </a:xfrm>
          <a:custGeom>
            <a:avLst/>
            <a:gdLst/>
            <a:ahLst/>
            <a:cxnLst/>
            <a:rect l="l" t="t" r="r" b="b"/>
            <a:pathLst>
              <a:path w="8522335" h="56515">
                <a:moveTo>
                  <a:pt x="0" y="56388"/>
                </a:moveTo>
                <a:lnTo>
                  <a:pt x="8521954" y="56388"/>
                </a:lnTo>
                <a:lnTo>
                  <a:pt x="8521954" y="0"/>
                </a:lnTo>
                <a:lnTo>
                  <a:pt x="0" y="0"/>
                </a:lnTo>
                <a:lnTo>
                  <a:pt x="0" y="56388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85088" y="1076198"/>
            <a:ext cx="8522335" cy="18415"/>
          </a:xfrm>
          <a:custGeom>
            <a:avLst/>
            <a:gdLst/>
            <a:ahLst/>
            <a:cxnLst/>
            <a:rect l="l" t="t" r="r" b="b"/>
            <a:pathLst>
              <a:path w="8522335" h="18415">
                <a:moveTo>
                  <a:pt x="0" y="18288"/>
                </a:moveTo>
                <a:lnTo>
                  <a:pt x="8521954" y="18288"/>
                </a:lnTo>
                <a:lnTo>
                  <a:pt x="8521954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07042" y="1001522"/>
            <a:ext cx="92964" cy="929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2124" y="1094613"/>
            <a:ext cx="18415" cy="4248785"/>
          </a:xfrm>
          <a:custGeom>
            <a:avLst/>
            <a:gdLst/>
            <a:ahLst/>
            <a:cxnLst/>
            <a:rect l="l" t="t" r="r" b="b"/>
            <a:pathLst>
              <a:path w="18415" h="4248785">
                <a:moveTo>
                  <a:pt x="0" y="4248277"/>
                </a:moveTo>
                <a:lnTo>
                  <a:pt x="18287" y="4248277"/>
                </a:lnTo>
                <a:lnTo>
                  <a:pt x="18287" y="0"/>
                </a:lnTo>
                <a:lnTo>
                  <a:pt x="0" y="0"/>
                </a:lnTo>
                <a:lnTo>
                  <a:pt x="0" y="4248277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0411" y="1094613"/>
            <a:ext cx="56515" cy="4248785"/>
          </a:xfrm>
          <a:custGeom>
            <a:avLst/>
            <a:gdLst/>
            <a:ahLst/>
            <a:cxnLst/>
            <a:rect l="l" t="t" r="r" b="b"/>
            <a:pathLst>
              <a:path w="56515" h="4248785">
                <a:moveTo>
                  <a:pt x="0" y="4248277"/>
                </a:moveTo>
                <a:lnTo>
                  <a:pt x="56387" y="4248277"/>
                </a:lnTo>
                <a:lnTo>
                  <a:pt x="56387" y="0"/>
                </a:lnTo>
                <a:lnTo>
                  <a:pt x="0" y="0"/>
                </a:lnTo>
                <a:lnTo>
                  <a:pt x="0" y="4248277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66800" y="1094613"/>
            <a:ext cx="18415" cy="4248785"/>
          </a:xfrm>
          <a:custGeom>
            <a:avLst/>
            <a:gdLst/>
            <a:ahLst/>
            <a:cxnLst/>
            <a:rect l="l" t="t" r="r" b="b"/>
            <a:pathLst>
              <a:path w="18415" h="4248785">
                <a:moveTo>
                  <a:pt x="0" y="4248277"/>
                </a:moveTo>
                <a:lnTo>
                  <a:pt x="18287" y="4248277"/>
                </a:lnTo>
                <a:lnTo>
                  <a:pt x="18287" y="0"/>
                </a:lnTo>
                <a:lnTo>
                  <a:pt x="0" y="0"/>
                </a:lnTo>
                <a:lnTo>
                  <a:pt x="0" y="4248277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700006" y="1094613"/>
            <a:ext cx="93345" cy="4248785"/>
          </a:xfrm>
          <a:custGeom>
            <a:avLst/>
            <a:gdLst/>
            <a:ahLst/>
            <a:cxnLst/>
            <a:rect l="l" t="t" r="r" b="b"/>
            <a:pathLst>
              <a:path w="93345" h="4248785">
                <a:moveTo>
                  <a:pt x="0" y="4248277"/>
                </a:moveTo>
                <a:lnTo>
                  <a:pt x="92964" y="4248277"/>
                </a:lnTo>
                <a:lnTo>
                  <a:pt x="92964" y="0"/>
                </a:lnTo>
                <a:lnTo>
                  <a:pt x="0" y="0"/>
                </a:lnTo>
                <a:lnTo>
                  <a:pt x="0" y="42482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681718" y="1094613"/>
            <a:ext cx="18415" cy="4248785"/>
          </a:xfrm>
          <a:custGeom>
            <a:avLst/>
            <a:gdLst/>
            <a:ahLst/>
            <a:cxnLst/>
            <a:rect l="l" t="t" r="r" b="b"/>
            <a:pathLst>
              <a:path w="18415" h="4248785">
                <a:moveTo>
                  <a:pt x="0" y="4248277"/>
                </a:moveTo>
                <a:lnTo>
                  <a:pt x="18288" y="4248277"/>
                </a:lnTo>
                <a:lnTo>
                  <a:pt x="18288" y="0"/>
                </a:lnTo>
                <a:lnTo>
                  <a:pt x="0" y="0"/>
                </a:lnTo>
                <a:lnTo>
                  <a:pt x="0" y="4248277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625330" y="1094613"/>
            <a:ext cx="56515" cy="4248785"/>
          </a:xfrm>
          <a:custGeom>
            <a:avLst/>
            <a:gdLst/>
            <a:ahLst/>
            <a:cxnLst/>
            <a:rect l="l" t="t" r="r" b="b"/>
            <a:pathLst>
              <a:path w="56515" h="4248785">
                <a:moveTo>
                  <a:pt x="0" y="4248277"/>
                </a:moveTo>
                <a:lnTo>
                  <a:pt x="56388" y="4248277"/>
                </a:lnTo>
                <a:lnTo>
                  <a:pt x="56388" y="0"/>
                </a:lnTo>
                <a:lnTo>
                  <a:pt x="0" y="0"/>
                </a:lnTo>
                <a:lnTo>
                  <a:pt x="0" y="4248277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607042" y="1094613"/>
            <a:ext cx="18415" cy="4248785"/>
          </a:xfrm>
          <a:custGeom>
            <a:avLst/>
            <a:gdLst/>
            <a:ahLst/>
            <a:cxnLst/>
            <a:rect l="l" t="t" r="r" b="b"/>
            <a:pathLst>
              <a:path w="18415" h="4248785">
                <a:moveTo>
                  <a:pt x="0" y="4248277"/>
                </a:moveTo>
                <a:lnTo>
                  <a:pt x="18288" y="4248277"/>
                </a:lnTo>
                <a:lnTo>
                  <a:pt x="18288" y="0"/>
                </a:lnTo>
                <a:lnTo>
                  <a:pt x="0" y="0"/>
                </a:lnTo>
                <a:lnTo>
                  <a:pt x="0" y="4248277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92124" y="5342890"/>
            <a:ext cx="92963" cy="929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85088" y="5435854"/>
            <a:ext cx="8522335" cy="93345"/>
          </a:xfrm>
          <a:custGeom>
            <a:avLst/>
            <a:gdLst/>
            <a:ahLst/>
            <a:cxnLst/>
            <a:rect l="l" t="t" r="r" b="b"/>
            <a:pathLst>
              <a:path w="8522335" h="93345">
                <a:moveTo>
                  <a:pt x="0" y="92963"/>
                </a:moveTo>
                <a:lnTo>
                  <a:pt x="8521954" y="92963"/>
                </a:lnTo>
                <a:lnTo>
                  <a:pt x="8521954" y="0"/>
                </a:lnTo>
                <a:lnTo>
                  <a:pt x="0" y="0"/>
                </a:lnTo>
                <a:lnTo>
                  <a:pt x="0" y="92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85088" y="5417566"/>
            <a:ext cx="8522335" cy="18415"/>
          </a:xfrm>
          <a:custGeom>
            <a:avLst/>
            <a:gdLst/>
            <a:ahLst/>
            <a:cxnLst/>
            <a:rect l="l" t="t" r="r" b="b"/>
            <a:pathLst>
              <a:path w="8522335" h="18414">
                <a:moveTo>
                  <a:pt x="0" y="18287"/>
                </a:moveTo>
                <a:lnTo>
                  <a:pt x="8521954" y="18287"/>
                </a:lnTo>
                <a:lnTo>
                  <a:pt x="8521954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85088" y="5361178"/>
            <a:ext cx="8522335" cy="56515"/>
          </a:xfrm>
          <a:custGeom>
            <a:avLst/>
            <a:gdLst/>
            <a:ahLst/>
            <a:cxnLst/>
            <a:rect l="l" t="t" r="r" b="b"/>
            <a:pathLst>
              <a:path w="8522335" h="56514">
                <a:moveTo>
                  <a:pt x="0" y="56387"/>
                </a:moveTo>
                <a:lnTo>
                  <a:pt x="8521954" y="56387"/>
                </a:lnTo>
                <a:lnTo>
                  <a:pt x="8521954" y="0"/>
                </a:lnTo>
                <a:lnTo>
                  <a:pt x="0" y="0"/>
                </a:lnTo>
                <a:lnTo>
                  <a:pt x="0" y="56387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85088" y="5342890"/>
            <a:ext cx="8522335" cy="18415"/>
          </a:xfrm>
          <a:custGeom>
            <a:avLst/>
            <a:gdLst/>
            <a:ahLst/>
            <a:cxnLst/>
            <a:rect l="l" t="t" r="r" b="b"/>
            <a:pathLst>
              <a:path w="8522335" h="18414">
                <a:moveTo>
                  <a:pt x="0" y="18287"/>
                </a:moveTo>
                <a:lnTo>
                  <a:pt x="8521954" y="18287"/>
                </a:lnTo>
                <a:lnTo>
                  <a:pt x="8521954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607042" y="5342890"/>
            <a:ext cx="185927" cy="1859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23544" y="1114044"/>
            <a:ext cx="8669274" cy="42207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56944" y="1147445"/>
            <a:ext cx="8553450" cy="41052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28369" y="1118870"/>
            <a:ext cx="8610600" cy="4162425"/>
          </a:xfrm>
          <a:custGeom>
            <a:avLst/>
            <a:gdLst/>
            <a:ahLst/>
            <a:cxnLst/>
            <a:rect l="l" t="t" r="r" b="b"/>
            <a:pathLst>
              <a:path w="8610600" h="4162425">
                <a:moveTo>
                  <a:pt x="0" y="4162425"/>
                </a:moveTo>
                <a:lnTo>
                  <a:pt x="8610600" y="4162425"/>
                </a:lnTo>
                <a:lnTo>
                  <a:pt x="8610600" y="0"/>
                </a:lnTo>
                <a:lnTo>
                  <a:pt x="0" y="0"/>
                </a:lnTo>
                <a:lnTo>
                  <a:pt x="0" y="4162425"/>
                </a:lnTo>
                <a:close/>
              </a:path>
            </a:pathLst>
          </a:custGeom>
          <a:ln w="57150">
            <a:solidFill>
              <a:srgbClr val="FFD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xfrm>
            <a:off x="9170669" y="7112462"/>
            <a:ext cx="11029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42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</a:t>
            </a:r>
            <a:r>
              <a:rPr lang="tr-TR" spc="-5" dirty="0"/>
              <a:t>2</a:t>
            </a:r>
            <a:endParaRPr spc="-5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49677" y="1001522"/>
            <a:ext cx="92964" cy="929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42642" y="1001522"/>
            <a:ext cx="4629150" cy="18415"/>
          </a:xfrm>
          <a:custGeom>
            <a:avLst/>
            <a:gdLst/>
            <a:ahLst/>
            <a:cxnLst/>
            <a:rect l="l" t="t" r="r" b="b"/>
            <a:pathLst>
              <a:path w="4629150" h="18415">
                <a:moveTo>
                  <a:pt x="0" y="18288"/>
                </a:moveTo>
                <a:lnTo>
                  <a:pt x="4629023" y="18288"/>
                </a:lnTo>
                <a:lnTo>
                  <a:pt x="4629023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42642" y="1019810"/>
            <a:ext cx="4629150" cy="56515"/>
          </a:xfrm>
          <a:custGeom>
            <a:avLst/>
            <a:gdLst/>
            <a:ahLst/>
            <a:cxnLst/>
            <a:rect l="l" t="t" r="r" b="b"/>
            <a:pathLst>
              <a:path w="4629150" h="56515">
                <a:moveTo>
                  <a:pt x="0" y="56388"/>
                </a:moveTo>
                <a:lnTo>
                  <a:pt x="4629023" y="56388"/>
                </a:lnTo>
                <a:lnTo>
                  <a:pt x="4629023" y="0"/>
                </a:lnTo>
                <a:lnTo>
                  <a:pt x="0" y="0"/>
                </a:lnTo>
                <a:lnTo>
                  <a:pt x="0" y="56388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42642" y="1076198"/>
            <a:ext cx="4629150" cy="18415"/>
          </a:xfrm>
          <a:custGeom>
            <a:avLst/>
            <a:gdLst/>
            <a:ahLst/>
            <a:cxnLst/>
            <a:rect l="l" t="t" r="r" b="b"/>
            <a:pathLst>
              <a:path w="4629150" h="18415">
                <a:moveTo>
                  <a:pt x="0" y="18288"/>
                </a:moveTo>
                <a:lnTo>
                  <a:pt x="4629023" y="18288"/>
                </a:lnTo>
                <a:lnTo>
                  <a:pt x="4629023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71665" y="1001522"/>
            <a:ext cx="92964" cy="929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49677" y="1094613"/>
            <a:ext cx="18415" cy="4934585"/>
          </a:xfrm>
          <a:custGeom>
            <a:avLst/>
            <a:gdLst/>
            <a:ahLst/>
            <a:cxnLst/>
            <a:rect l="l" t="t" r="r" b="b"/>
            <a:pathLst>
              <a:path w="18414" h="4934585">
                <a:moveTo>
                  <a:pt x="0" y="4934077"/>
                </a:moveTo>
                <a:lnTo>
                  <a:pt x="18287" y="4934077"/>
                </a:lnTo>
                <a:lnTo>
                  <a:pt x="18287" y="0"/>
                </a:lnTo>
                <a:lnTo>
                  <a:pt x="0" y="0"/>
                </a:lnTo>
                <a:lnTo>
                  <a:pt x="0" y="4934077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67966" y="1094613"/>
            <a:ext cx="56515" cy="4934585"/>
          </a:xfrm>
          <a:custGeom>
            <a:avLst/>
            <a:gdLst/>
            <a:ahLst/>
            <a:cxnLst/>
            <a:rect l="l" t="t" r="r" b="b"/>
            <a:pathLst>
              <a:path w="56514" h="4934585">
                <a:moveTo>
                  <a:pt x="0" y="4934077"/>
                </a:moveTo>
                <a:lnTo>
                  <a:pt x="56387" y="4934077"/>
                </a:lnTo>
                <a:lnTo>
                  <a:pt x="56387" y="0"/>
                </a:lnTo>
                <a:lnTo>
                  <a:pt x="0" y="0"/>
                </a:lnTo>
                <a:lnTo>
                  <a:pt x="0" y="4934077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24354" y="1094613"/>
            <a:ext cx="18415" cy="4934585"/>
          </a:xfrm>
          <a:custGeom>
            <a:avLst/>
            <a:gdLst/>
            <a:ahLst/>
            <a:cxnLst/>
            <a:rect l="l" t="t" r="r" b="b"/>
            <a:pathLst>
              <a:path w="18414" h="4934585">
                <a:moveTo>
                  <a:pt x="0" y="4934077"/>
                </a:moveTo>
                <a:lnTo>
                  <a:pt x="18287" y="4934077"/>
                </a:lnTo>
                <a:lnTo>
                  <a:pt x="18287" y="0"/>
                </a:lnTo>
                <a:lnTo>
                  <a:pt x="0" y="0"/>
                </a:lnTo>
                <a:lnTo>
                  <a:pt x="0" y="4934077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64629" y="1094613"/>
            <a:ext cx="93345" cy="4934585"/>
          </a:xfrm>
          <a:custGeom>
            <a:avLst/>
            <a:gdLst/>
            <a:ahLst/>
            <a:cxnLst/>
            <a:rect l="l" t="t" r="r" b="b"/>
            <a:pathLst>
              <a:path w="93345" h="4934585">
                <a:moveTo>
                  <a:pt x="0" y="4934077"/>
                </a:moveTo>
                <a:lnTo>
                  <a:pt x="92962" y="4934077"/>
                </a:lnTo>
                <a:lnTo>
                  <a:pt x="92962" y="0"/>
                </a:lnTo>
                <a:lnTo>
                  <a:pt x="0" y="0"/>
                </a:lnTo>
                <a:lnTo>
                  <a:pt x="0" y="49340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46341" y="1094613"/>
            <a:ext cx="18415" cy="4934585"/>
          </a:xfrm>
          <a:custGeom>
            <a:avLst/>
            <a:gdLst/>
            <a:ahLst/>
            <a:cxnLst/>
            <a:rect l="l" t="t" r="r" b="b"/>
            <a:pathLst>
              <a:path w="18415" h="4934585">
                <a:moveTo>
                  <a:pt x="0" y="4934077"/>
                </a:moveTo>
                <a:lnTo>
                  <a:pt x="18288" y="4934077"/>
                </a:lnTo>
                <a:lnTo>
                  <a:pt x="18288" y="0"/>
                </a:lnTo>
                <a:lnTo>
                  <a:pt x="0" y="0"/>
                </a:lnTo>
                <a:lnTo>
                  <a:pt x="0" y="4934077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89953" y="1094613"/>
            <a:ext cx="56515" cy="4934585"/>
          </a:xfrm>
          <a:custGeom>
            <a:avLst/>
            <a:gdLst/>
            <a:ahLst/>
            <a:cxnLst/>
            <a:rect l="l" t="t" r="r" b="b"/>
            <a:pathLst>
              <a:path w="56515" h="4934585">
                <a:moveTo>
                  <a:pt x="0" y="4934077"/>
                </a:moveTo>
                <a:lnTo>
                  <a:pt x="56388" y="4934077"/>
                </a:lnTo>
                <a:lnTo>
                  <a:pt x="56388" y="0"/>
                </a:lnTo>
                <a:lnTo>
                  <a:pt x="0" y="0"/>
                </a:lnTo>
                <a:lnTo>
                  <a:pt x="0" y="4934077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71665" y="1094613"/>
            <a:ext cx="18415" cy="4934585"/>
          </a:xfrm>
          <a:custGeom>
            <a:avLst/>
            <a:gdLst/>
            <a:ahLst/>
            <a:cxnLst/>
            <a:rect l="l" t="t" r="r" b="b"/>
            <a:pathLst>
              <a:path w="18415" h="4934585">
                <a:moveTo>
                  <a:pt x="0" y="4934077"/>
                </a:moveTo>
                <a:lnTo>
                  <a:pt x="18288" y="4934077"/>
                </a:lnTo>
                <a:lnTo>
                  <a:pt x="18288" y="0"/>
                </a:lnTo>
                <a:lnTo>
                  <a:pt x="0" y="0"/>
                </a:lnTo>
                <a:lnTo>
                  <a:pt x="0" y="4934077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49677" y="6028639"/>
            <a:ext cx="92964" cy="932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42642" y="6121908"/>
            <a:ext cx="4629150" cy="93345"/>
          </a:xfrm>
          <a:custGeom>
            <a:avLst/>
            <a:gdLst/>
            <a:ahLst/>
            <a:cxnLst/>
            <a:rect l="l" t="t" r="r" b="b"/>
            <a:pathLst>
              <a:path w="4629150" h="93345">
                <a:moveTo>
                  <a:pt x="0" y="92963"/>
                </a:moveTo>
                <a:lnTo>
                  <a:pt x="4629023" y="92963"/>
                </a:lnTo>
                <a:lnTo>
                  <a:pt x="4629023" y="0"/>
                </a:lnTo>
                <a:lnTo>
                  <a:pt x="0" y="0"/>
                </a:lnTo>
                <a:lnTo>
                  <a:pt x="0" y="92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42642" y="6103315"/>
            <a:ext cx="4629150" cy="19050"/>
          </a:xfrm>
          <a:custGeom>
            <a:avLst/>
            <a:gdLst/>
            <a:ahLst/>
            <a:cxnLst/>
            <a:rect l="l" t="t" r="r" b="b"/>
            <a:pathLst>
              <a:path w="4629150" h="19050">
                <a:moveTo>
                  <a:pt x="0" y="18592"/>
                </a:moveTo>
                <a:lnTo>
                  <a:pt x="4629023" y="18592"/>
                </a:lnTo>
                <a:lnTo>
                  <a:pt x="4629023" y="0"/>
                </a:lnTo>
                <a:lnTo>
                  <a:pt x="0" y="0"/>
                </a:lnTo>
                <a:lnTo>
                  <a:pt x="0" y="18592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42642" y="6046978"/>
            <a:ext cx="4629150" cy="56515"/>
          </a:xfrm>
          <a:custGeom>
            <a:avLst/>
            <a:gdLst/>
            <a:ahLst/>
            <a:cxnLst/>
            <a:rect l="l" t="t" r="r" b="b"/>
            <a:pathLst>
              <a:path w="4629150" h="56514">
                <a:moveTo>
                  <a:pt x="0" y="56388"/>
                </a:moveTo>
                <a:lnTo>
                  <a:pt x="4629023" y="56388"/>
                </a:lnTo>
                <a:lnTo>
                  <a:pt x="4629023" y="0"/>
                </a:lnTo>
                <a:lnTo>
                  <a:pt x="0" y="0"/>
                </a:lnTo>
                <a:lnTo>
                  <a:pt x="0" y="56388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42642" y="6028690"/>
            <a:ext cx="4629150" cy="18415"/>
          </a:xfrm>
          <a:custGeom>
            <a:avLst/>
            <a:gdLst/>
            <a:ahLst/>
            <a:cxnLst/>
            <a:rect l="l" t="t" r="r" b="b"/>
            <a:pathLst>
              <a:path w="4629150" h="18414">
                <a:moveTo>
                  <a:pt x="0" y="18287"/>
                </a:moveTo>
                <a:lnTo>
                  <a:pt x="4629023" y="18287"/>
                </a:lnTo>
                <a:lnTo>
                  <a:pt x="4629023" y="0"/>
                </a:lnTo>
                <a:lnTo>
                  <a:pt x="0" y="0"/>
                </a:lnTo>
                <a:lnTo>
                  <a:pt x="0" y="18287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71665" y="6028639"/>
            <a:ext cx="185927" cy="1862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71344" y="1114044"/>
            <a:ext cx="4601717" cy="49156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04745" y="1147445"/>
            <a:ext cx="4486275" cy="4800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76170" y="1118870"/>
            <a:ext cx="4543425" cy="4857750"/>
          </a:xfrm>
          <a:custGeom>
            <a:avLst/>
            <a:gdLst/>
            <a:ahLst/>
            <a:cxnLst/>
            <a:rect l="l" t="t" r="r" b="b"/>
            <a:pathLst>
              <a:path w="4543425" h="4857750">
                <a:moveTo>
                  <a:pt x="0" y="4857750"/>
                </a:moveTo>
                <a:lnTo>
                  <a:pt x="4543425" y="4857750"/>
                </a:lnTo>
                <a:lnTo>
                  <a:pt x="4543425" y="0"/>
                </a:lnTo>
                <a:lnTo>
                  <a:pt x="0" y="0"/>
                </a:lnTo>
                <a:lnTo>
                  <a:pt x="0" y="4857750"/>
                </a:lnTo>
                <a:close/>
              </a:path>
            </a:pathLst>
          </a:custGeom>
          <a:ln w="57150">
            <a:solidFill>
              <a:srgbClr val="FFD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xfrm>
            <a:off x="9170669" y="7112462"/>
            <a:ext cx="11029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43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</a:t>
            </a:r>
            <a:r>
              <a:rPr lang="tr-TR" spc="-5" dirty="0"/>
              <a:t>2</a:t>
            </a:r>
            <a:endParaRPr spc="-5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04316" y="1001522"/>
            <a:ext cx="92964" cy="929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97280" y="1001522"/>
            <a:ext cx="8497570" cy="18415"/>
          </a:xfrm>
          <a:custGeom>
            <a:avLst/>
            <a:gdLst/>
            <a:ahLst/>
            <a:cxnLst/>
            <a:rect l="l" t="t" r="r" b="b"/>
            <a:pathLst>
              <a:path w="8497570" h="18415">
                <a:moveTo>
                  <a:pt x="0" y="18288"/>
                </a:moveTo>
                <a:lnTo>
                  <a:pt x="8497570" y="18288"/>
                </a:lnTo>
                <a:lnTo>
                  <a:pt x="8497570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7280" y="1019810"/>
            <a:ext cx="8497570" cy="56515"/>
          </a:xfrm>
          <a:custGeom>
            <a:avLst/>
            <a:gdLst/>
            <a:ahLst/>
            <a:cxnLst/>
            <a:rect l="l" t="t" r="r" b="b"/>
            <a:pathLst>
              <a:path w="8497570" h="56515">
                <a:moveTo>
                  <a:pt x="0" y="56388"/>
                </a:moveTo>
                <a:lnTo>
                  <a:pt x="8497570" y="56388"/>
                </a:lnTo>
                <a:lnTo>
                  <a:pt x="8497570" y="0"/>
                </a:lnTo>
                <a:lnTo>
                  <a:pt x="0" y="0"/>
                </a:lnTo>
                <a:lnTo>
                  <a:pt x="0" y="56388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97280" y="1076198"/>
            <a:ext cx="8497570" cy="18415"/>
          </a:xfrm>
          <a:custGeom>
            <a:avLst/>
            <a:gdLst/>
            <a:ahLst/>
            <a:cxnLst/>
            <a:rect l="l" t="t" r="r" b="b"/>
            <a:pathLst>
              <a:path w="8497570" h="18415">
                <a:moveTo>
                  <a:pt x="0" y="18288"/>
                </a:moveTo>
                <a:lnTo>
                  <a:pt x="8497570" y="18288"/>
                </a:lnTo>
                <a:lnTo>
                  <a:pt x="8497570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94850" y="1001522"/>
            <a:ext cx="92964" cy="929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04316" y="1094486"/>
            <a:ext cx="18415" cy="5239385"/>
          </a:xfrm>
          <a:custGeom>
            <a:avLst/>
            <a:gdLst/>
            <a:ahLst/>
            <a:cxnLst/>
            <a:rect l="l" t="t" r="r" b="b"/>
            <a:pathLst>
              <a:path w="18415" h="5239385">
                <a:moveTo>
                  <a:pt x="0" y="5239258"/>
                </a:moveTo>
                <a:lnTo>
                  <a:pt x="18287" y="5239258"/>
                </a:lnTo>
                <a:lnTo>
                  <a:pt x="18287" y="0"/>
                </a:lnTo>
                <a:lnTo>
                  <a:pt x="0" y="0"/>
                </a:lnTo>
                <a:lnTo>
                  <a:pt x="0" y="5239258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2603" y="1094486"/>
            <a:ext cx="56515" cy="5239385"/>
          </a:xfrm>
          <a:custGeom>
            <a:avLst/>
            <a:gdLst/>
            <a:ahLst/>
            <a:cxnLst/>
            <a:rect l="l" t="t" r="r" b="b"/>
            <a:pathLst>
              <a:path w="56515" h="5239385">
                <a:moveTo>
                  <a:pt x="0" y="5239258"/>
                </a:moveTo>
                <a:lnTo>
                  <a:pt x="56387" y="5239258"/>
                </a:lnTo>
                <a:lnTo>
                  <a:pt x="56387" y="0"/>
                </a:lnTo>
                <a:lnTo>
                  <a:pt x="0" y="0"/>
                </a:lnTo>
                <a:lnTo>
                  <a:pt x="0" y="5239258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78991" y="1094486"/>
            <a:ext cx="18415" cy="5239385"/>
          </a:xfrm>
          <a:custGeom>
            <a:avLst/>
            <a:gdLst/>
            <a:ahLst/>
            <a:cxnLst/>
            <a:rect l="l" t="t" r="r" b="b"/>
            <a:pathLst>
              <a:path w="18415" h="5239385">
                <a:moveTo>
                  <a:pt x="0" y="5239258"/>
                </a:moveTo>
                <a:lnTo>
                  <a:pt x="18287" y="5239258"/>
                </a:lnTo>
                <a:lnTo>
                  <a:pt x="18287" y="0"/>
                </a:lnTo>
                <a:lnTo>
                  <a:pt x="0" y="0"/>
                </a:lnTo>
                <a:lnTo>
                  <a:pt x="0" y="5239258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687814" y="1094486"/>
            <a:ext cx="93345" cy="5239385"/>
          </a:xfrm>
          <a:custGeom>
            <a:avLst/>
            <a:gdLst/>
            <a:ahLst/>
            <a:cxnLst/>
            <a:rect l="l" t="t" r="r" b="b"/>
            <a:pathLst>
              <a:path w="93345" h="5239385">
                <a:moveTo>
                  <a:pt x="0" y="5239258"/>
                </a:moveTo>
                <a:lnTo>
                  <a:pt x="92964" y="5239258"/>
                </a:lnTo>
                <a:lnTo>
                  <a:pt x="92964" y="0"/>
                </a:lnTo>
                <a:lnTo>
                  <a:pt x="0" y="0"/>
                </a:lnTo>
                <a:lnTo>
                  <a:pt x="0" y="52392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669526" y="1094486"/>
            <a:ext cx="18415" cy="5239385"/>
          </a:xfrm>
          <a:custGeom>
            <a:avLst/>
            <a:gdLst/>
            <a:ahLst/>
            <a:cxnLst/>
            <a:rect l="l" t="t" r="r" b="b"/>
            <a:pathLst>
              <a:path w="18415" h="5239385">
                <a:moveTo>
                  <a:pt x="0" y="5239258"/>
                </a:moveTo>
                <a:lnTo>
                  <a:pt x="18288" y="5239258"/>
                </a:lnTo>
                <a:lnTo>
                  <a:pt x="18288" y="0"/>
                </a:lnTo>
                <a:lnTo>
                  <a:pt x="0" y="0"/>
                </a:lnTo>
                <a:lnTo>
                  <a:pt x="0" y="5239258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613138" y="1094486"/>
            <a:ext cx="56515" cy="5239385"/>
          </a:xfrm>
          <a:custGeom>
            <a:avLst/>
            <a:gdLst/>
            <a:ahLst/>
            <a:cxnLst/>
            <a:rect l="l" t="t" r="r" b="b"/>
            <a:pathLst>
              <a:path w="56515" h="5239385">
                <a:moveTo>
                  <a:pt x="0" y="5239258"/>
                </a:moveTo>
                <a:lnTo>
                  <a:pt x="56386" y="5239258"/>
                </a:lnTo>
                <a:lnTo>
                  <a:pt x="56386" y="0"/>
                </a:lnTo>
                <a:lnTo>
                  <a:pt x="0" y="0"/>
                </a:lnTo>
                <a:lnTo>
                  <a:pt x="0" y="5239258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594850" y="1094486"/>
            <a:ext cx="18415" cy="5239385"/>
          </a:xfrm>
          <a:custGeom>
            <a:avLst/>
            <a:gdLst/>
            <a:ahLst/>
            <a:cxnLst/>
            <a:rect l="l" t="t" r="r" b="b"/>
            <a:pathLst>
              <a:path w="18415" h="5239385">
                <a:moveTo>
                  <a:pt x="0" y="5239258"/>
                </a:moveTo>
                <a:lnTo>
                  <a:pt x="18288" y="5239258"/>
                </a:lnTo>
                <a:lnTo>
                  <a:pt x="18288" y="0"/>
                </a:lnTo>
                <a:lnTo>
                  <a:pt x="0" y="0"/>
                </a:lnTo>
                <a:lnTo>
                  <a:pt x="0" y="5239258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04316" y="6333744"/>
            <a:ext cx="92964" cy="929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97280" y="6426708"/>
            <a:ext cx="8497570" cy="93345"/>
          </a:xfrm>
          <a:custGeom>
            <a:avLst/>
            <a:gdLst/>
            <a:ahLst/>
            <a:cxnLst/>
            <a:rect l="l" t="t" r="r" b="b"/>
            <a:pathLst>
              <a:path w="8497570" h="93345">
                <a:moveTo>
                  <a:pt x="0" y="92963"/>
                </a:moveTo>
                <a:lnTo>
                  <a:pt x="8497570" y="92963"/>
                </a:lnTo>
                <a:lnTo>
                  <a:pt x="8497570" y="0"/>
                </a:lnTo>
                <a:lnTo>
                  <a:pt x="0" y="0"/>
                </a:lnTo>
                <a:lnTo>
                  <a:pt x="0" y="929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97280" y="6408420"/>
            <a:ext cx="8497570" cy="18415"/>
          </a:xfrm>
          <a:custGeom>
            <a:avLst/>
            <a:gdLst/>
            <a:ahLst/>
            <a:cxnLst/>
            <a:rect l="l" t="t" r="r" b="b"/>
            <a:pathLst>
              <a:path w="8497570" h="18414">
                <a:moveTo>
                  <a:pt x="0" y="18288"/>
                </a:moveTo>
                <a:lnTo>
                  <a:pt x="8497570" y="18288"/>
                </a:lnTo>
                <a:lnTo>
                  <a:pt x="8497570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5C4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97280" y="6352032"/>
            <a:ext cx="8497570" cy="56515"/>
          </a:xfrm>
          <a:custGeom>
            <a:avLst/>
            <a:gdLst/>
            <a:ahLst/>
            <a:cxnLst/>
            <a:rect l="l" t="t" r="r" b="b"/>
            <a:pathLst>
              <a:path w="8497570" h="56514">
                <a:moveTo>
                  <a:pt x="0" y="56387"/>
                </a:moveTo>
                <a:lnTo>
                  <a:pt x="8497570" y="56387"/>
                </a:lnTo>
                <a:lnTo>
                  <a:pt x="8497570" y="0"/>
                </a:lnTo>
                <a:lnTo>
                  <a:pt x="0" y="0"/>
                </a:lnTo>
                <a:lnTo>
                  <a:pt x="0" y="56387"/>
                </a:lnTo>
                <a:close/>
              </a:path>
            </a:pathLst>
          </a:custGeom>
          <a:solidFill>
            <a:srgbClr val="6751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97280" y="6333744"/>
            <a:ext cx="8497570" cy="18415"/>
          </a:xfrm>
          <a:custGeom>
            <a:avLst/>
            <a:gdLst/>
            <a:ahLst/>
            <a:cxnLst/>
            <a:rect l="l" t="t" r="r" b="b"/>
            <a:pathLst>
              <a:path w="8497570" h="18414">
                <a:moveTo>
                  <a:pt x="0" y="18288"/>
                </a:moveTo>
                <a:lnTo>
                  <a:pt x="8497570" y="18288"/>
                </a:lnTo>
                <a:lnTo>
                  <a:pt x="8497570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B09F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594850" y="6333744"/>
            <a:ext cx="185928" cy="1859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21663" y="1114044"/>
            <a:ext cx="8478774" cy="52204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55064" y="1147445"/>
            <a:ext cx="8362950" cy="5105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26489" y="1118870"/>
            <a:ext cx="8420100" cy="5162550"/>
          </a:xfrm>
          <a:custGeom>
            <a:avLst/>
            <a:gdLst/>
            <a:ahLst/>
            <a:cxnLst/>
            <a:rect l="l" t="t" r="r" b="b"/>
            <a:pathLst>
              <a:path w="8420100" h="5162550">
                <a:moveTo>
                  <a:pt x="0" y="5162550"/>
                </a:moveTo>
                <a:lnTo>
                  <a:pt x="8420100" y="5162550"/>
                </a:lnTo>
                <a:lnTo>
                  <a:pt x="8420100" y="0"/>
                </a:lnTo>
                <a:lnTo>
                  <a:pt x="0" y="0"/>
                </a:lnTo>
                <a:lnTo>
                  <a:pt x="0" y="5162550"/>
                </a:lnTo>
                <a:close/>
              </a:path>
            </a:pathLst>
          </a:custGeom>
          <a:ln w="57150">
            <a:solidFill>
              <a:srgbClr val="FFD9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xfrm>
            <a:off x="9170669" y="7112462"/>
            <a:ext cx="11029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44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lang="tr-TR" spc="-5" dirty="0"/>
              <a:t>42</a:t>
            </a:r>
            <a:endParaRPr spc="-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281547"/>
              </p:ext>
            </p:extLst>
          </p:nvPr>
        </p:nvGraphicFramePr>
        <p:xfrm>
          <a:off x="537972" y="899413"/>
          <a:ext cx="9577069" cy="45394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2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4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20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9956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EĞİTİM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OLANAKLARI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144"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KÜTÜPHANE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BİLİŞİM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BİLGİSAYAR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236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Afiş,Atlas,Harita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v.b.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BİLGİSAYAR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SAYISI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BT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SINIFI</a:t>
                      </a:r>
                    </a:p>
                  </a:txBody>
                  <a:tcPr marL="0" marR="0" marT="6731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099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--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856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Kitap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tr-TR" sz="1400" spc="-5" dirty="0">
                          <a:latin typeface="Times New Roman"/>
                          <a:cs typeface="Times New Roman"/>
                        </a:rPr>
                        <a:t>1634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DİĞER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35623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tr-TR" sz="14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855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CD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---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TOPLAM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623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tr-TR" sz="14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855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VCD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---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İNTERNET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623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110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DVD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---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YAZICI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623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379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Video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Kaset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---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TARAYICI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623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855">
                <a:tc rowSpan="4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4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UPS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623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856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AKILLI TAHTA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237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PROJEKSİYON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623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0144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FOTOKOPİ MAKİNASI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623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lang="tr-TR" sz="140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683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9170669" y="7112462"/>
            <a:ext cx="11029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5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</a:t>
            </a:r>
            <a:r>
              <a:rPr lang="tr-TR" spc="-5" dirty="0"/>
              <a:t>2</a:t>
            </a:r>
            <a:endParaRPr spc="-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419885"/>
              </p:ext>
            </p:extLst>
          </p:nvPr>
        </p:nvGraphicFramePr>
        <p:xfrm>
          <a:off x="510540" y="899413"/>
          <a:ext cx="9531983" cy="39664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0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6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0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6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13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5780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ÖĞRENCİ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DURUMU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89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marL="42037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9.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Sınıf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63855">
                        <a:lnSpc>
                          <a:spcPct val="100000"/>
                        </a:lnSpc>
                        <a:spcBef>
                          <a:spcPts val="154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10.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Sınıf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63855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11.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Sınıf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950">
                        <a:latin typeface="Times New Roman"/>
                        <a:cs typeface="Times New Roman"/>
                      </a:endParaRPr>
                    </a:p>
                    <a:p>
                      <a:pPr marL="36385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12.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Sınıf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26162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TOPLAM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266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Erkek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41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39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42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45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167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535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Kız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49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53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93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97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292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012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Toplamlar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90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92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135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142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459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953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917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Şube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Sayısı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17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9170669" y="7112462"/>
            <a:ext cx="11029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6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</a:t>
            </a:r>
            <a:r>
              <a:rPr lang="tr-TR" spc="-5" dirty="0"/>
              <a:t>2</a:t>
            </a:r>
            <a:endParaRPr spc="-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778122" y="869950"/>
            <a:ext cx="3135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PERSONEL NORM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DURUMU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9170669" y="7112462"/>
            <a:ext cx="11029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7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</a:t>
            </a:r>
            <a:r>
              <a:rPr lang="tr-TR" spc="-5" dirty="0"/>
              <a:t>2</a:t>
            </a:r>
            <a:endParaRPr spc="-5" dirty="0"/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809273"/>
              </p:ext>
            </p:extLst>
          </p:nvPr>
        </p:nvGraphicFramePr>
        <p:xfrm>
          <a:off x="510540" y="1163066"/>
          <a:ext cx="9692634" cy="5057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0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8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86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86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92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0865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439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52742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3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Müdür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07010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6075">
                        <a:lnSpc>
                          <a:spcPct val="100000"/>
                        </a:lnSpc>
                        <a:spcBef>
                          <a:spcPts val="163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Müdür Yardımcısı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07010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  <a:spcBef>
                          <a:spcPts val="163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Kadrolu</a:t>
                      </a:r>
                      <a:r>
                        <a:rPr sz="18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Öğretmen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07010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0" marR="513080" indent="-248920">
                        <a:lnSpc>
                          <a:spcPts val="2120"/>
                        </a:lnSpc>
                        <a:spcBef>
                          <a:spcPts val="665"/>
                        </a:spcBef>
                      </a:pPr>
                      <a:r>
                        <a:rPr sz="1800" b="1" dirty="0" err="1">
                          <a:latin typeface="Times New Roman"/>
                          <a:cs typeface="Times New Roman"/>
                        </a:rPr>
                        <a:t>Gö</a:t>
                      </a:r>
                      <a:r>
                        <a:rPr sz="1800" b="1" spc="5" dirty="0" err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b="1" dirty="0" err="1">
                          <a:latin typeface="Times New Roman"/>
                          <a:cs typeface="Times New Roman"/>
                        </a:rPr>
                        <a:t>evlen</a:t>
                      </a:r>
                      <a:r>
                        <a:rPr sz="1800" b="1" spc="-10" dirty="0" err="1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800" b="1" dirty="0" err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b="1" spc="5" dirty="0" err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b="1" dirty="0" err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Öğretmen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2590">
                        <a:lnSpc>
                          <a:spcPct val="100000"/>
                        </a:lnSpc>
                        <a:spcBef>
                          <a:spcPts val="163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Ücretli Öğretmen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7010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3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Memur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07645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3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Hizmetli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07010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3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İşkur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207010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1705" marR="804545" indent="-129539">
                        <a:lnSpc>
                          <a:spcPts val="2120"/>
                        </a:lnSpc>
                        <a:spcBef>
                          <a:spcPts val="67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Güvenlik 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İş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Kur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5090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7620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TOPLAM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771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Norm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40 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772">
                <a:tc rowSpan="3">
                  <a:txBody>
                    <a:bodyPr/>
                    <a:lstStyle/>
                    <a:p>
                      <a:pPr marL="433705">
                        <a:lnSpc>
                          <a:spcPct val="100000"/>
                        </a:lnSpc>
                        <a:spcBef>
                          <a:spcPts val="105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Mevcut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33985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Erkek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13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15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985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Kız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18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27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33985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Toplam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367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19367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367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31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367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367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367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367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367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367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367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1525"/>
                        </a:spcBef>
                      </a:pPr>
                      <a:r>
                        <a:rPr lang="tr-TR" sz="1800" b="1" dirty="0">
                          <a:latin typeface="Times New Roman"/>
                          <a:cs typeface="Times New Roman"/>
                        </a:rPr>
                        <a:t>38</a:t>
                      </a:r>
                      <a:endParaRPr sz="18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9367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025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İhtiyaç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R="60960"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-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63179" y="438658"/>
            <a:ext cx="214249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8300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Mart-20</a:t>
            </a:r>
            <a:r>
              <a:rPr lang="tr-TR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21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073778" y="1019302"/>
            <a:ext cx="25444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imes New Roman"/>
                <a:cs typeface="Times New Roman"/>
              </a:rPr>
              <a:t>ÖĞRETMEN </a:t>
            </a:r>
            <a:r>
              <a:rPr sz="1400" b="1" spc="-5" dirty="0">
                <a:latin typeface="Times New Roman"/>
                <a:cs typeface="Times New Roman"/>
              </a:rPr>
              <a:t>NORM</a:t>
            </a:r>
            <a:r>
              <a:rPr sz="1400" b="1" spc="-8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DURUMU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9170669" y="7112462"/>
            <a:ext cx="11029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8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</a:t>
            </a:r>
            <a:r>
              <a:rPr lang="tr-TR" spc="-5" dirty="0"/>
              <a:t>2</a:t>
            </a:r>
            <a:endParaRPr spc="-5" dirty="0"/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985340"/>
              </p:ext>
            </p:extLst>
          </p:nvPr>
        </p:nvGraphicFramePr>
        <p:xfrm>
          <a:off x="469900" y="1315306"/>
          <a:ext cx="9497055" cy="48212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3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31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26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4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26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26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263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263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263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263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0263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586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073803277"/>
                    </a:ext>
                  </a:extLst>
                </a:gridCol>
                <a:gridCol w="290829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14020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154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Türk 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Dili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Edebiyatı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06045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7535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Matematik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37795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993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İngilizce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32080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847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Beden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Egitimi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32080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056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Coğrafya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32080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0" marR="99060" indent="-702945" algn="ctr">
                        <a:lnSpc>
                          <a:spcPts val="1900"/>
                        </a:lnSpc>
                        <a:spcBef>
                          <a:spcPts val="530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Din </a:t>
                      </a:r>
                      <a:r>
                        <a:rPr sz="1600" b="1" spc="-5" dirty="0" err="1">
                          <a:latin typeface="Times New Roman"/>
                          <a:cs typeface="Times New Roman"/>
                        </a:rPr>
                        <a:t>Kültürü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tr-TR" sz="1600" b="1" spc="-5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lang="tr-TR" sz="1600" b="1" spc="-40" baseline="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 err="1">
                          <a:latin typeface="Times New Roman"/>
                          <a:cs typeface="Times New Roman"/>
                        </a:rPr>
                        <a:t>Ahlak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 Bilgisi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707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Almanca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Tarih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Biyoloji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6675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Fizik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92075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Kimya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06045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Felsefe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06045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Müzik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06045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Rehber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 Öğretmen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86690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tr-TR" sz="1400" b="1" dirty="0">
                          <a:latin typeface="Times New Roman"/>
                          <a:cs typeface="Times New Roman"/>
                        </a:rPr>
                        <a:t>Bilişim</a:t>
                      </a:r>
                      <a:r>
                        <a:rPr lang="tr-TR" sz="1400" b="1" baseline="0" dirty="0">
                          <a:latin typeface="Times New Roman"/>
                          <a:cs typeface="Times New Roman"/>
                        </a:rPr>
                        <a:t> Teknolojileri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86690" marB="0" vert="vert270">
                    <a:lnL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9560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tr-TR" sz="1400" b="1" dirty="0">
                          <a:latin typeface="Times New Roman"/>
                          <a:cs typeface="Times New Roman"/>
                        </a:rPr>
                        <a:t>Görsel Sanatlar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86690" marB="0" vert="vert270">
                    <a:lnL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Toplam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815"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Saat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34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-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tr-TR" sz="16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tr-TR" sz="1600" b="1" dirty="0">
                          <a:latin typeface="Times New Roman"/>
                          <a:cs typeface="Times New Roman"/>
                        </a:rPr>
                        <a:t>663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816">
                <a:tc gridSpan="2">
                  <a:txBody>
                    <a:bodyPr/>
                    <a:lstStyle/>
                    <a:p>
                      <a:pPr marL="497840" algn="l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Norm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tr-TR" sz="16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tr-TR" sz="16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tr-TR" sz="16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tr-TR" sz="16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tr-TR" sz="16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tr-TR" sz="16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tr-TR" sz="16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tr-TR" sz="16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tr-TR" sz="16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tr-TR" sz="16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tr-TR" sz="16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tr-TR" sz="16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tr-TR" sz="1600" b="1" dirty="0">
                          <a:latin typeface="Times New Roman"/>
                          <a:cs typeface="Times New Roman"/>
                        </a:rPr>
                        <a:t>40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815">
                <a:tc rowSpan="3">
                  <a:txBody>
                    <a:bodyPr/>
                    <a:lstStyle/>
                    <a:p>
                      <a:pPr marL="353060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Mevcut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59054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Erkek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21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21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3210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13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4455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19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9054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Kız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18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636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9054" marB="0" vert="vert27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r>
                        <a:rPr sz="1200" b="1" spc="-5" dirty="0" err="1">
                          <a:latin typeface="Times New Roman"/>
                          <a:cs typeface="Times New Roman"/>
                        </a:rPr>
                        <a:t>Toplam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68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68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68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68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68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168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168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68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68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168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68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68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68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68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68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6840" marB="0">
                    <a:lnL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065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6840" marB="0">
                    <a:lnL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20"/>
                        </a:spcBef>
                      </a:pPr>
                      <a:r>
                        <a:rPr lang="tr-TR" sz="1600" dirty="0">
                          <a:latin typeface="Times New Roman"/>
                          <a:cs typeface="Times New Roman"/>
                        </a:rPr>
                        <a:t>31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684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152">
                <a:tc gridSpan="2">
                  <a:txBody>
                    <a:bodyPr/>
                    <a:lstStyle/>
                    <a:p>
                      <a:pPr marL="44640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İhtiyaç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28321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28321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28321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 cap="flat" cmpd="sng" algn="ctr">
                      <a:solidFill>
                        <a:srgbClr val="538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12700">
                      <a:solidFill>
                        <a:srgbClr val="538DD3"/>
                      </a:solidFill>
                      <a:prstDash val="solid"/>
                    </a:lnL>
                    <a:lnR w="12700">
                      <a:solidFill>
                        <a:srgbClr val="538DD3"/>
                      </a:solidFill>
                      <a:prstDash val="solid"/>
                    </a:lnR>
                    <a:lnT w="12700">
                      <a:solidFill>
                        <a:srgbClr val="538DD3"/>
                      </a:solidFill>
                      <a:prstDash val="solid"/>
                    </a:lnT>
                    <a:lnB w="12700">
                      <a:solidFill>
                        <a:srgbClr val="538DD3"/>
                      </a:solidFill>
                      <a:prstDash val="solid"/>
                    </a:lnB>
                    <a:solidFill>
                      <a:srgbClr val="EE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7124" y="469138"/>
            <a:ext cx="78562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Karapınar İbrahim Gündüz Anadolu Lisesi Brifing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Dosyası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63179" y="368719"/>
            <a:ext cx="2142490" cy="441325"/>
          </a:xfrm>
          <a:custGeom>
            <a:avLst/>
            <a:gdLst/>
            <a:ahLst/>
            <a:cxnLst/>
            <a:rect l="l" t="t" r="r" b="b"/>
            <a:pathLst>
              <a:path w="2142490" h="441325">
                <a:moveTo>
                  <a:pt x="0" y="440778"/>
                </a:moveTo>
                <a:lnTo>
                  <a:pt x="2142363" y="440778"/>
                </a:lnTo>
                <a:lnTo>
                  <a:pt x="2142363" y="0"/>
                </a:lnTo>
                <a:lnTo>
                  <a:pt x="0" y="0"/>
                </a:lnTo>
                <a:lnTo>
                  <a:pt x="0" y="440778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62543" y="469392"/>
            <a:ext cx="2142744" cy="29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63179" y="438658"/>
            <a:ext cx="214249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8300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Mart-20</a:t>
            </a:r>
            <a:r>
              <a:rPr lang="tr-TR"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21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3995" y="328295"/>
            <a:ext cx="10134600" cy="511175"/>
          </a:xfrm>
          <a:custGeom>
            <a:avLst/>
            <a:gdLst/>
            <a:ahLst/>
            <a:cxnLst/>
            <a:rect l="l" t="t" r="r" b="b"/>
            <a:pathLst>
              <a:path w="10134600" h="511175">
                <a:moveTo>
                  <a:pt x="0" y="511175"/>
                </a:moveTo>
                <a:lnTo>
                  <a:pt x="10134600" y="511175"/>
                </a:lnTo>
                <a:lnTo>
                  <a:pt x="10134600" y="0"/>
                </a:lnTo>
                <a:lnTo>
                  <a:pt x="0" y="0"/>
                </a:lnTo>
                <a:lnTo>
                  <a:pt x="0" y="5111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118" y="7053974"/>
            <a:ext cx="7889240" cy="338455"/>
          </a:xfrm>
          <a:custGeom>
            <a:avLst/>
            <a:gdLst/>
            <a:ahLst/>
            <a:cxnLst/>
            <a:rect l="l" t="t" r="r" b="b"/>
            <a:pathLst>
              <a:path w="7889240" h="338454">
                <a:moveTo>
                  <a:pt x="0" y="337832"/>
                </a:moveTo>
                <a:lnTo>
                  <a:pt x="7889240" y="337832"/>
                </a:lnTo>
                <a:lnTo>
                  <a:pt x="7889240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7118604"/>
            <a:ext cx="7889748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98866" y="7055853"/>
            <a:ext cx="2151380" cy="338455"/>
          </a:xfrm>
          <a:custGeom>
            <a:avLst/>
            <a:gdLst/>
            <a:ahLst/>
            <a:cxnLst/>
            <a:rect l="l" t="t" r="r" b="b"/>
            <a:pathLst>
              <a:path w="2151379" h="338454">
                <a:moveTo>
                  <a:pt x="0" y="337832"/>
                </a:moveTo>
                <a:lnTo>
                  <a:pt x="2151379" y="337832"/>
                </a:lnTo>
                <a:lnTo>
                  <a:pt x="2151379" y="0"/>
                </a:lnTo>
                <a:lnTo>
                  <a:pt x="0" y="0"/>
                </a:lnTo>
                <a:lnTo>
                  <a:pt x="0" y="337832"/>
                </a:lnTo>
                <a:close/>
              </a:path>
            </a:pathLst>
          </a:custGeom>
          <a:solidFill>
            <a:srgbClr val="993300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99119" y="7121652"/>
            <a:ext cx="2151887" cy="227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3995" y="7026288"/>
            <a:ext cx="10177780" cy="391795"/>
          </a:xfrm>
          <a:custGeom>
            <a:avLst/>
            <a:gdLst/>
            <a:ahLst/>
            <a:cxnLst/>
            <a:rect l="l" t="t" r="r" b="b"/>
            <a:pathLst>
              <a:path w="10177780" h="391795">
                <a:moveTo>
                  <a:pt x="0" y="391794"/>
                </a:moveTo>
                <a:lnTo>
                  <a:pt x="10177780" y="391794"/>
                </a:lnTo>
                <a:lnTo>
                  <a:pt x="10177780" y="0"/>
                </a:lnTo>
                <a:lnTo>
                  <a:pt x="0" y="0"/>
                </a:lnTo>
                <a:lnTo>
                  <a:pt x="0" y="3917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86460" y="1107693"/>
            <a:ext cx="8917940" cy="57200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993300"/>
                </a:solidFill>
                <a:latin typeface="Times New Roman"/>
                <a:cs typeface="Times New Roman"/>
              </a:rPr>
              <a:t>a) </a:t>
            </a:r>
            <a:r>
              <a:rPr sz="1600" b="1" u="heavy" spc="-5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Times New Roman"/>
                <a:cs typeface="Times New Roman"/>
              </a:rPr>
              <a:t>Okulun</a:t>
            </a:r>
            <a:r>
              <a:rPr sz="1600" b="1" u="heavy" spc="70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solidFill>
                  <a:srgbClr val="993300"/>
                </a:solidFill>
                <a:uFill>
                  <a:solidFill>
                    <a:srgbClr val="993300"/>
                  </a:solidFill>
                </a:uFill>
                <a:latin typeface="Times New Roman"/>
                <a:cs typeface="Times New Roman"/>
              </a:rPr>
              <a:t>Tarihçesi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2700" marR="12700" indent="449580" algn="just">
              <a:lnSpc>
                <a:spcPts val="1850"/>
              </a:lnSpc>
              <a:spcBef>
                <a:spcPts val="5"/>
              </a:spcBef>
            </a:pPr>
            <a:r>
              <a:rPr sz="1600" spc="-5" dirty="0">
                <a:latin typeface="Times New Roman"/>
                <a:cs typeface="Times New Roman"/>
              </a:rPr>
              <a:t>Okulumuz, 1994-1995 Eğitim ve </a:t>
            </a:r>
            <a:r>
              <a:rPr sz="1600" dirty="0">
                <a:latin typeface="Times New Roman"/>
                <a:cs typeface="Times New Roman"/>
              </a:rPr>
              <a:t>öğretim </a:t>
            </a:r>
            <a:r>
              <a:rPr sz="1600" spc="-5" dirty="0">
                <a:latin typeface="Times New Roman"/>
                <a:cs typeface="Times New Roman"/>
              </a:rPr>
              <a:t>yılında </a:t>
            </a:r>
            <a:r>
              <a:rPr sz="1600" dirty="0">
                <a:latin typeface="Times New Roman"/>
                <a:cs typeface="Times New Roman"/>
              </a:rPr>
              <a:t>İlçemiz </a:t>
            </a:r>
            <a:r>
              <a:rPr sz="1600" spc="-5" dirty="0">
                <a:latin typeface="Times New Roman"/>
                <a:cs typeface="Times New Roman"/>
              </a:rPr>
              <a:t>100. Yıl </a:t>
            </a:r>
            <a:r>
              <a:rPr sz="1600" dirty="0">
                <a:latin typeface="Times New Roman"/>
                <a:cs typeface="Times New Roman"/>
              </a:rPr>
              <a:t>İlköğretim </a:t>
            </a:r>
            <a:r>
              <a:rPr sz="1600" spc="-5" dirty="0">
                <a:latin typeface="Times New Roman"/>
                <a:cs typeface="Times New Roman"/>
              </a:rPr>
              <a:t>Okulu’nda KARAPINAR  ANADOLU LİSESİ adıyla </a:t>
            </a:r>
            <a:r>
              <a:rPr sz="1600" dirty="0">
                <a:latin typeface="Times New Roman"/>
                <a:cs typeface="Times New Roman"/>
              </a:rPr>
              <a:t>eğitim </a:t>
            </a:r>
            <a:r>
              <a:rPr sz="1600" spc="-5" dirty="0">
                <a:latin typeface="Times New Roman"/>
                <a:cs typeface="Times New Roman"/>
              </a:rPr>
              <a:t>ve öğretime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başlamıştır.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2700" marR="14604" indent="449580" algn="just">
              <a:lnSpc>
                <a:spcPts val="1850"/>
              </a:lnSpc>
            </a:pPr>
            <a:r>
              <a:rPr sz="1600" spc="-5" dirty="0">
                <a:latin typeface="Times New Roman"/>
                <a:cs typeface="Times New Roman"/>
              </a:rPr>
              <a:t>1996 Yılında 100. Yıl İlköğretim </a:t>
            </a:r>
            <a:r>
              <a:rPr sz="1600" dirty="0">
                <a:latin typeface="Times New Roman"/>
                <a:cs typeface="Times New Roman"/>
              </a:rPr>
              <a:t>Okulu’nun fiziki </a:t>
            </a:r>
            <a:r>
              <a:rPr sz="1600" spc="-5" dirty="0">
                <a:latin typeface="Times New Roman"/>
                <a:cs typeface="Times New Roman"/>
              </a:rPr>
              <a:t>kapasitesinin yetersizliği nedeniyle, </a:t>
            </a:r>
            <a:r>
              <a:rPr sz="1600" spc="-10" dirty="0">
                <a:latin typeface="Times New Roman"/>
                <a:cs typeface="Times New Roman"/>
              </a:rPr>
              <a:t>Okulumuz </a:t>
            </a:r>
            <a:r>
              <a:rPr sz="1600" spc="-5" dirty="0">
                <a:latin typeface="Times New Roman"/>
                <a:cs typeface="Times New Roman"/>
              </a:rPr>
              <a:t>Fevzi  Paşa İlköğretim Okulu binasına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taşınmıştır.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12700" marR="5080" indent="449580" algn="just">
              <a:lnSpc>
                <a:spcPct val="96000"/>
              </a:lnSpc>
            </a:pPr>
            <a:r>
              <a:rPr sz="1600" spc="-5" dirty="0">
                <a:latin typeface="Times New Roman"/>
                <a:cs typeface="Times New Roman"/>
              </a:rPr>
              <a:t>Okulun </a:t>
            </a:r>
            <a:r>
              <a:rPr sz="1600" spc="-10" dirty="0">
                <a:latin typeface="Times New Roman"/>
                <a:cs typeface="Times New Roman"/>
              </a:rPr>
              <a:t>ismi, </a:t>
            </a:r>
            <a:r>
              <a:rPr sz="1600" spc="-5" dirty="0">
                <a:latin typeface="Times New Roman"/>
                <a:cs typeface="Times New Roman"/>
              </a:rPr>
              <a:t>2001-2002 Eğitim ve Öğretim Yılında KARAPINAR İBRAHİM GÜNDÜZ ANADOLU  LİSESİ olarak değiştirilmiştir. Öğrencilerimiz ilk defa </a:t>
            </a:r>
            <a:r>
              <a:rPr sz="1600" dirty="0">
                <a:latin typeface="Times New Roman"/>
                <a:cs typeface="Times New Roman"/>
              </a:rPr>
              <a:t>2000-2001 </a:t>
            </a:r>
            <a:r>
              <a:rPr sz="1600" spc="-5" dirty="0">
                <a:latin typeface="Times New Roman"/>
                <a:cs typeface="Times New Roman"/>
              </a:rPr>
              <a:t>Eğitim ve Öğretim Yılında üniversite  sınavlarına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katılmıştır.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 marR="10160" indent="449580" algn="just">
              <a:lnSpc>
                <a:spcPts val="1839"/>
              </a:lnSpc>
              <a:spcBef>
                <a:spcPts val="5"/>
              </a:spcBef>
            </a:pPr>
            <a:r>
              <a:rPr sz="1600" spc="-5" dirty="0">
                <a:latin typeface="Times New Roman"/>
                <a:cs typeface="Times New Roman"/>
              </a:rPr>
              <a:t>2001 yılında itibaren Yunus </a:t>
            </a:r>
            <a:r>
              <a:rPr sz="1600" spc="-10" dirty="0">
                <a:latin typeface="Times New Roman"/>
                <a:cs typeface="Times New Roman"/>
              </a:rPr>
              <a:t>Emre </a:t>
            </a:r>
            <a:r>
              <a:rPr sz="1600" spc="-5" dirty="0">
                <a:latin typeface="Times New Roman"/>
                <a:cs typeface="Times New Roman"/>
              </a:rPr>
              <a:t>Mahallesi’ndeki binasında </a:t>
            </a:r>
            <a:r>
              <a:rPr sz="1600" dirty="0">
                <a:latin typeface="Times New Roman"/>
                <a:cs typeface="Times New Roman"/>
              </a:rPr>
              <a:t>eğitim </a:t>
            </a:r>
            <a:r>
              <a:rPr sz="1600" spc="-5" dirty="0">
                <a:latin typeface="Times New Roman"/>
                <a:cs typeface="Times New Roman"/>
              </a:rPr>
              <a:t>ve öğretim faaliyetlerine devam  etmektedir.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12700" marR="5715" indent="449580" algn="just">
              <a:lnSpc>
                <a:spcPts val="1839"/>
              </a:lnSpc>
            </a:pPr>
            <a:r>
              <a:rPr sz="1600" spc="-10" dirty="0">
                <a:latin typeface="Times New Roman"/>
                <a:cs typeface="Times New Roman"/>
              </a:rPr>
              <a:t>Okulumuz </a:t>
            </a:r>
            <a:r>
              <a:rPr sz="1600" spc="-5" dirty="0">
                <a:latin typeface="Times New Roman"/>
                <a:cs typeface="Times New Roman"/>
              </a:rPr>
              <a:t>sahip olduğu </a:t>
            </a:r>
            <a:r>
              <a:rPr sz="1600" dirty="0">
                <a:latin typeface="Times New Roman"/>
                <a:cs typeface="Times New Roman"/>
              </a:rPr>
              <a:t>fiziki </a:t>
            </a:r>
            <a:r>
              <a:rPr sz="1600" spc="-5" dirty="0">
                <a:latin typeface="Times New Roman"/>
                <a:cs typeface="Times New Roman"/>
              </a:rPr>
              <a:t>ve teknolojik imkanlar, insan kaynakları potansiyeli ve yerel çevre  fırsatlarıyla ile </a:t>
            </a:r>
            <a:r>
              <a:rPr sz="1600" dirty="0">
                <a:latin typeface="Times New Roman"/>
                <a:cs typeface="Times New Roman"/>
              </a:rPr>
              <a:t>2001 </a:t>
            </a:r>
            <a:r>
              <a:rPr sz="1600" spc="-5" dirty="0">
                <a:latin typeface="Times New Roman"/>
                <a:cs typeface="Times New Roman"/>
              </a:rPr>
              <a:t>yılından beri 1600’e yakın mezunuyla Karapınar’ın parlayan yıldızı </a:t>
            </a:r>
            <a:r>
              <a:rPr sz="1600" spc="-10" dirty="0">
                <a:latin typeface="Times New Roman"/>
                <a:cs typeface="Times New Roman"/>
              </a:rPr>
              <a:t>olmaya </a:t>
            </a:r>
            <a:r>
              <a:rPr sz="1600" spc="-5" dirty="0">
                <a:latin typeface="Times New Roman"/>
                <a:cs typeface="Times New Roman"/>
              </a:rPr>
              <a:t>devam  </a:t>
            </a:r>
            <a:r>
              <a:rPr sz="1600" spc="-5" dirty="0" err="1">
                <a:latin typeface="Times New Roman"/>
                <a:cs typeface="Times New Roman"/>
              </a:rPr>
              <a:t>etmektedir</a:t>
            </a:r>
            <a:r>
              <a:rPr sz="1600" spc="-5" dirty="0">
                <a:latin typeface="Times New Roman"/>
                <a:cs typeface="Times New Roman"/>
              </a:rPr>
              <a:t>.</a:t>
            </a:r>
            <a:endParaRPr lang="tr-TR" sz="1600" spc="-5" dirty="0">
              <a:latin typeface="Times New Roman"/>
              <a:cs typeface="Times New Roman"/>
            </a:endParaRPr>
          </a:p>
          <a:p>
            <a:pPr marL="12700" marR="5715" indent="449580" algn="just">
              <a:lnSpc>
                <a:spcPts val="1839"/>
              </a:lnSpc>
            </a:pPr>
            <a:endParaRPr lang="tr-TR" sz="1600" spc="-5" dirty="0">
              <a:latin typeface="Times New Roman"/>
              <a:cs typeface="Times New Roman"/>
            </a:endParaRPr>
          </a:p>
          <a:p>
            <a:pPr marL="12700" marR="5715" indent="449580" algn="just">
              <a:lnSpc>
                <a:spcPts val="1839"/>
              </a:lnSpc>
            </a:pPr>
            <a:endParaRPr lang="tr-TR" sz="1600" spc="-5" dirty="0">
              <a:latin typeface="Times New Roman"/>
              <a:cs typeface="Times New Roman"/>
            </a:endParaRPr>
          </a:p>
          <a:p>
            <a:pPr marL="12700" marR="5715" indent="449580" algn="just">
              <a:lnSpc>
                <a:spcPts val="1839"/>
              </a:lnSpc>
            </a:pPr>
            <a:endParaRPr lang="tr-TR" sz="1600" spc="-5" dirty="0">
              <a:latin typeface="Times New Roman"/>
              <a:cs typeface="Times New Roman"/>
            </a:endParaRPr>
          </a:p>
          <a:p>
            <a:pPr marL="12700" marR="5715" indent="449580" algn="just">
              <a:lnSpc>
                <a:spcPts val="1839"/>
              </a:lnSpc>
            </a:pPr>
            <a:endParaRPr lang="tr-TR" sz="1600" spc="-5" dirty="0">
              <a:latin typeface="Times New Roman"/>
              <a:cs typeface="Times New Roman"/>
            </a:endParaRPr>
          </a:p>
          <a:p>
            <a:pPr marL="12700" marR="5715" indent="449580" algn="just">
              <a:lnSpc>
                <a:spcPts val="1839"/>
              </a:lnSpc>
            </a:pPr>
            <a:endParaRPr lang="tr-TR" sz="1600" spc="-5" dirty="0">
              <a:latin typeface="Times New Roman"/>
              <a:cs typeface="Times New Roman"/>
            </a:endParaRPr>
          </a:p>
          <a:p>
            <a:pPr marL="12700" marR="5715" indent="449580" algn="just">
              <a:lnSpc>
                <a:spcPts val="1839"/>
              </a:lnSpc>
            </a:pPr>
            <a:endParaRPr lang="tr-TR" sz="1600" spc="-5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Karapınar İbrahim Gündüz Anadolu</a:t>
            </a:r>
            <a:r>
              <a:rPr spc="20" dirty="0"/>
              <a:t> </a:t>
            </a:r>
            <a:r>
              <a:rPr spc="-5" dirty="0"/>
              <a:t>Lisesi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xfrm>
            <a:off x="9170669" y="7112462"/>
            <a:ext cx="11029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pc="-5" dirty="0"/>
              <a:t>Sayfa </a:t>
            </a:r>
            <a:fld id="{81D60167-4931-47E6-BA6A-407CBD079E47}" type="slidenum">
              <a:rPr spc="-5" dirty="0"/>
              <a:t>9</a:t>
            </a:fld>
            <a:r>
              <a:rPr spc="-5" dirty="0"/>
              <a:t> /</a:t>
            </a:r>
            <a:r>
              <a:rPr spc="-60" dirty="0"/>
              <a:t> </a:t>
            </a:r>
            <a:r>
              <a:rPr spc="-5" dirty="0"/>
              <a:t>4</a:t>
            </a:r>
            <a:r>
              <a:rPr lang="tr-TR" spc="-5" dirty="0"/>
              <a:t>2</a:t>
            </a:r>
            <a:endParaRPr spc="-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1186</TotalTime>
  <Words>3670</Words>
  <Application>Microsoft Office PowerPoint</Application>
  <PresentationFormat>Özel</PresentationFormat>
  <Paragraphs>1043</Paragraphs>
  <Slides>44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48" baseType="lpstr">
      <vt:lpstr>Calibri</vt:lpstr>
      <vt:lpstr>Times New Roman</vt:lpstr>
      <vt:lpstr>Verdana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Fiziki İmkanlar</vt:lpstr>
      <vt:lpstr>PowerPoint Sunusu</vt:lpstr>
      <vt:lpstr>PowerPoint Sunusu</vt:lpstr>
      <vt:lpstr>PowerPoint Sunusu</vt:lpstr>
      <vt:lpstr>PowerPoint Sunusu</vt:lpstr>
      <vt:lpstr>OKULUN PERSONEL DURUMU</vt:lpstr>
      <vt:lpstr>PowerPoint Sunusu</vt:lpstr>
      <vt:lpstr>PowerPoint Sunusu</vt:lpstr>
      <vt:lpstr>PowerPoint Sunusu</vt:lpstr>
      <vt:lpstr>MİSYONUMUZ</vt:lpstr>
      <vt:lpstr>VİZYONUMUZ</vt:lpstr>
      <vt:lpstr> OKULUN ÖĞRENCİ DURUMU</vt:lpstr>
      <vt:lpstr>PowerPoint Sunusu</vt:lpstr>
      <vt:lpstr>OKULUN SORUNLARI</vt:lpstr>
      <vt:lpstr>PowerPoint Sunusu</vt:lpstr>
      <vt:lpstr>KİGAL GENÇ YAZARLAR</vt:lpstr>
      <vt:lpstr>ÖĞRETMENLERİMİZ</vt:lpstr>
      <vt:lpstr>PowerPoint Sunusu</vt:lpstr>
      <vt:lpstr>PowerPoint Sunusu</vt:lpstr>
      <vt:lpstr>PowerPoint Sunusu</vt:lpstr>
      <vt:lpstr>MÜNAZARA EKİBİMİZ</vt:lpstr>
      <vt:lpstr>PowerPoint Sunusu</vt:lpstr>
      <vt:lpstr>PowerPoint Sunusu</vt:lpstr>
      <vt:lpstr>‘’KİGAL Okuyan ve Yazan Genç Yazarlar’’ ADANA TÜYAP FUARI</vt:lpstr>
      <vt:lpstr>AB ERASMUS+ PROJESİNDEN</vt:lpstr>
      <vt:lpstr>OKULUMUZDAN KARELER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Karapınar İbrahim Gündüz Anadolu Lisesi Brifing Dosyasi</dc:title>
  <dc:creator>admin</dc:creator>
  <cp:lastModifiedBy>mustafa bilici</cp:lastModifiedBy>
  <cp:revision>47</cp:revision>
  <dcterms:created xsi:type="dcterms:W3CDTF">2019-03-05T12:50:36Z</dcterms:created>
  <dcterms:modified xsi:type="dcterms:W3CDTF">2022-10-19T13:38:34Z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2019-03-05T00:00:00Z</vt:filetime>
  </property>
  <property fmtid="{D5CDD505-2E9C-101B-9397-08002B2CF9AE}" pid="3" name="Creator">
    <vt:lpwstr>Microsoft Word v16</vt:lpwstr>
  </property>
  <property fmtid="{D5CDD505-2E9C-101B-9397-08002B2CF9AE}" pid="4" name="LastSaved">
    <vt:filetime>2019-03-05T00:00:00Z</vt:filetime>
  </property>
</Properties>
</file>